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1"/>
    <p:sldMasterId id="2147484432" r:id="rId2"/>
    <p:sldMasterId id="2147484477" r:id="rId3"/>
    <p:sldMasterId id="2147484538" r:id="rId4"/>
  </p:sldMasterIdLst>
  <p:notesMasterIdLst>
    <p:notesMasterId r:id="rId96"/>
  </p:notesMasterIdLst>
  <p:handoutMasterIdLst>
    <p:handoutMasterId r:id="rId97"/>
  </p:handoutMasterIdLst>
  <p:sldIdLst>
    <p:sldId id="495" r:id="rId5"/>
    <p:sldId id="2333" r:id="rId6"/>
    <p:sldId id="2407" r:id="rId7"/>
    <p:sldId id="2369" r:id="rId8"/>
    <p:sldId id="501" r:id="rId9"/>
    <p:sldId id="547" r:id="rId10"/>
    <p:sldId id="280" r:id="rId11"/>
    <p:sldId id="333" r:id="rId12"/>
    <p:sldId id="335" r:id="rId13"/>
    <p:sldId id="270" r:id="rId14"/>
    <p:sldId id="552" r:id="rId15"/>
    <p:sldId id="443" r:id="rId16"/>
    <p:sldId id="314" r:id="rId17"/>
    <p:sldId id="442" r:id="rId18"/>
    <p:sldId id="504" r:id="rId19"/>
    <p:sldId id="553" r:id="rId20"/>
    <p:sldId id="505" r:id="rId21"/>
    <p:sldId id="515" r:id="rId22"/>
    <p:sldId id="506" r:id="rId23"/>
    <p:sldId id="516" r:id="rId24"/>
    <p:sldId id="315" r:id="rId25"/>
    <p:sldId id="518" r:id="rId26"/>
    <p:sldId id="519" r:id="rId27"/>
    <p:sldId id="521" r:id="rId28"/>
    <p:sldId id="522" r:id="rId29"/>
    <p:sldId id="1600" r:id="rId30"/>
    <p:sldId id="554" r:id="rId31"/>
    <p:sldId id="523" r:id="rId32"/>
    <p:sldId id="568" r:id="rId33"/>
    <p:sldId id="2330" r:id="rId34"/>
    <p:sldId id="525" r:id="rId35"/>
    <p:sldId id="529" r:id="rId36"/>
    <p:sldId id="531" r:id="rId37"/>
    <p:sldId id="533" r:id="rId38"/>
    <p:sldId id="535" r:id="rId39"/>
    <p:sldId id="2422" r:id="rId40"/>
    <p:sldId id="537" r:id="rId41"/>
    <p:sldId id="539" r:id="rId42"/>
    <p:sldId id="545" r:id="rId43"/>
    <p:sldId id="541" r:id="rId44"/>
    <p:sldId id="540" r:id="rId45"/>
    <p:sldId id="2411" r:id="rId46"/>
    <p:sldId id="542" r:id="rId47"/>
    <p:sldId id="543" r:id="rId48"/>
    <p:sldId id="1594" r:id="rId49"/>
    <p:sldId id="555" r:id="rId50"/>
    <p:sldId id="2412" r:id="rId51"/>
    <p:sldId id="548" r:id="rId52"/>
    <p:sldId id="2329" r:id="rId53"/>
    <p:sldId id="558" r:id="rId54"/>
    <p:sldId id="556" r:id="rId55"/>
    <p:sldId id="557" r:id="rId56"/>
    <p:sldId id="1589" r:id="rId57"/>
    <p:sldId id="2332" r:id="rId58"/>
    <p:sldId id="559" r:id="rId59"/>
    <p:sldId id="564" r:id="rId60"/>
    <p:sldId id="563" r:id="rId61"/>
    <p:sldId id="565" r:id="rId62"/>
    <p:sldId id="1590" r:id="rId63"/>
    <p:sldId id="2331" r:id="rId64"/>
    <p:sldId id="544" r:id="rId65"/>
    <p:sldId id="1592" r:id="rId66"/>
    <p:sldId id="2405" r:id="rId67"/>
    <p:sldId id="1593" r:id="rId68"/>
    <p:sldId id="1595" r:id="rId69"/>
    <p:sldId id="1599" r:id="rId70"/>
    <p:sldId id="1597" r:id="rId71"/>
    <p:sldId id="1598" r:id="rId72"/>
    <p:sldId id="2414" r:id="rId73"/>
    <p:sldId id="2416" r:id="rId74"/>
    <p:sldId id="2417" r:id="rId75"/>
    <p:sldId id="1601" r:id="rId76"/>
    <p:sldId id="1587" r:id="rId77"/>
    <p:sldId id="2421" r:id="rId78"/>
    <p:sldId id="2325" r:id="rId79"/>
    <p:sldId id="2326" r:id="rId80"/>
    <p:sldId id="567" r:id="rId81"/>
    <p:sldId id="561" r:id="rId82"/>
    <p:sldId id="2335" r:id="rId83"/>
    <p:sldId id="2364" r:id="rId84"/>
    <p:sldId id="2365" r:id="rId85"/>
    <p:sldId id="2400" r:id="rId86"/>
    <p:sldId id="2367" r:id="rId87"/>
    <p:sldId id="2403" r:id="rId88"/>
    <p:sldId id="2404" r:id="rId89"/>
    <p:sldId id="2420" r:id="rId90"/>
    <p:sldId id="2368" r:id="rId91"/>
    <p:sldId id="2408" r:id="rId92"/>
    <p:sldId id="2334" r:id="rId93"/>
    <p:sldId id="2327" r:id="rId94"/>
    <p:sldId id="240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333"/>
            <p14:sldId id="2407"/>
            <p14:sldId id="2369"/>
          </p14:sldIdLst>
        </p14:section>
        <p14:section name="Introduction To Kubernetes" id="{E579A2FF-1FCD-473A-B584-0CB2342D0FE8}">
          <p14:sldIdLst>
            <p14:sldId id="501"/>
            <p14:sldId id="547"/>
            <p14:sldId id="280"/>
            <p14:sldId id="333"/>
            <p14:sldId id="335"/>
            <p14:sldId id="270"/>
            <p14:sldId id="552"/>
            <p14:sldId id="443"/>
            <p14:sldId id="314"/>
            <p14:sldId id="442"/>
            <p14:sldId id="504"/>
            <p14:sldId id="553"/>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533"/>
            <p14:sldId id="535"/>
            <p14:sldId id="2422"/>
            <p14:sldId id="537"/>
            <p14:sldId id="539"/>
            <p14:sldId id="545"/>
            <p14:sldId id="541"/>
            <p14:sldId id="540"/>
            <p14:sldId id="2411"/>
            <p14:sldId id="542"/>
            <p14:sldId id="543"/>
            <p14:sldId id="1594"/>
          </p14:sldIdLst>
        </p14:section>
        <p14:section name="Beyond Basics" id="{F736569E-D385-4B16-8A38-B21FC067E04C}">
          <p14:sldIdLst>
            <p14:sldId id="555"/>
            <p14:sldId id="2412"/>
            <p14:sldId id="548"/>
            <p14:sldId id="2329"/>
            <p14:sldId id="558"/>
            <p14:sldId id="556"/>
            <p14:sldId id="557"/>
            <p14:sldId id="1589"/>
            <p14:sldId id="2332"/>
            <p14:sldId id="559"/>
            <p14:sldId id="564"/>
            <p14:sldId id="563"/>
            <p14:sldId id="565"/>
            <p14:sldId id="1590"/>
            <p14:sldId id="2331"/>
            <p14:sldId id="544"/>
            <p14:sldId id="1592"/>
            <p14:sldId id="2405"/>
            <p14:sldId id="1593"/>
            <p14:sldId id="1595"/>
            <p14:sldId id="1599"/>
            <p14:sldId id="1597"/>
            <p14:sldId id="1598"/>
            <p14:sldId id="2414"/>
            <p14:sldId id="2416"/>
            <p14:sldId id="2417"/>
          </p14:sldIdLst>
        </p14:section>
        <p14:section name="DevOps" id="{93EC80E7-7031-45D5-91DF-E78934F8D1F3}">
          <p14:sldIdLst>
            <p14:sldId id="1601"/>
            <p14:sldId id="1587"/>
            <p14:sldId id="2421"/>
            <p14:sldId id="2325"/>
            <p14:sldId id="2326"/>
            <p14:sldId id="567"/>
            <p14:sldId id="561"/>
          </p14:sldIdLst>
        </p14:section>
        <p14:section name="Azure Kubernetes Service" id="{56785AF8-CDEC-4CB0-A08B-E97639EE03EC}">
          <p14:sldIdLst>
            <p14:sldId id="2335"/>
            <p14:sldId id="2364"/>
            <p14:sldId id="2365"/>
            <p14:sldId id="2400"/>
            <p14:sldId id="2367"/>
            <p14:sldId id="2403"/>
            <p14:sldId id="2404"/>
            <p14:sldId id="2420"/>
            <p14:sldId id="2368"/>
            <p14:sldId id="2408"/>
          </p14:sldIdLst>
        </p14:section>
        <p14:section name="Closing" id="{47314739-BA7D-469C-8450-9A57E620A446}">
          <p14:sldIdLst>
            <p14:sldId id="2334"/>
            <p14:sldId id="2327"/>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3AD5F"/>
    <a:srgbClr val="4DB0FF"/>
    <a:srgbClr val="0078D7"/>
    <a:srgbClr val="F7F7F7"/>
    <a:srgbClr val="414241"/>
    <a:srgbClr val="0078CF"/>
    <a:srgbClr val="FFFF00"/>
    <a:srgbClr val="2A2A2A"/>
    <a:srgbClr val="323232"/>
    <a:srgbClr val="202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582B4-54B1-4711-B6A2-916E756CF90A}" v="83" dt="2020-11-25T15:22:51.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6" autoAdjust="0"/>
    <p:restoredTop sz="96952" autoAdjust="0"/>
  </p:normalViewPr>
  <p:slideViewPr>
    <p:cSldViewPr snapToGrid="0">
      <p:cViewPr>
        <p:scale>
          <a:sx n="125" d="100"/>
          <a:sy n="125" d="100"/>
        </p:scale>
        <p:origin x="90" y="36"/>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8.xml"/><Relationship Id="rId63" Type="http://schemas.openxmlformats.org/officeDocument/2006/relationships/slide" Target="slides/slide64.xml"/><Relationship Id="rId68" Type="http://schemas.openxmlformats.org/officeDocument/2006/relationships/slide" Target="slides/slide69.xml"/><Relationship Id="rId84" Type="http://schemas.openxmlformats.org/officeDocument/2006/relationships/slide" Target="slides/slide85.xml"/><Relationship Id="rId89" Type="http://schemas.openxmlformats.org/officeDocument/2006/relationships/slide" Target="slides/slide90.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4.xml"/><Relationship Id="rId58" Type="http://schemas.openxmlformats.org/officeDocument/2006/relationships/slide" Target="slides/slide59.xml"/><Relationship Id="rId74" Type="http://schemas.openxmlformats.org/officeDocument/2006/relationships/slide" Target="slides/slide75.xml"/><Relationship Id="rId79" Type="http://schemas.openxmlformats.org/officeDocument/2006/relationships/slide" Target="slides/slide80.xml"/><Relationship Id="rId5" Type="http://schemas.openxmlformats.org/officeDocument/2006/relationships/slide" Target="slides/slide5.xml"/><Relationship Id="rId90" Type="http://schemas.openxmlformats.org/officeDocument/2006/relationships/slide" Target="slides/slide91.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69" Type="http://schemas.openxmlformats.org/officeDocument/2006/relationships/slide" Target="slides/slide70.xml"/><Relationship Id="rId77" Type="http://schemas.openxmlformats.org/officeDocument/2006/relationships/slide" Target="slides/slide78.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73.xml"/><Relationship Id="rId80" Type="http://schemas.openxmlformats.org/officeDocument/2006/relationships/slide" Target="slides/slide81.xml"/><Relationship Id="rId85" Type="http://schemas.openxmlformats.org/officeDocument/2006/relationships/slide" Target="slides/slide86.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60.xml"/><Relationship Id="rId67" Type="http://schemas.openxmlformats.org/officeDocument/2006/relationships/slide" Target="slides/slide68.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71.xml"/><Relationship Id="rId75" Type="http://schemas.openxmlformats.org/officeDocument/2006/relationships/slide" Target="slides/slide76.xml"/><Relationship Id="rId83" Type="http://schemas.openxmlformats.org/officeDocument/2006/relationships/slide" Target="slides/slide84.xml"/><Relationship Id="rId88" Type="http://schemas.openxmlformats.org/officeDocument/2006/relationships/slide" Target="slides/slide8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73" Type="http://schemas.openxmlformats.org/officeDocument/2006/relationships/slide" Target="slides/slide74.xml"/><Relationship Id="rId78" Type="http://schemas.openxmlformats.org/officeDocument/2006/relationships/slide" Target="slides/slide79.xml"/><Relationship Id="rId81" Type="http://schemas.openxmlformats.org/officeDocument/2006/relationships/slide" Target="slides/slide82.xml"/><Relationship Id="rId86" Type="http://schemas.openxmlformats.org/officeDocument/2006/relationships/slide" Target="slides/slide87.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1.xml"/><Relationship Id="rId55" Type="http://schemas.openxmlformats.org/officeDocument/2006/relationships/slide" Target="slides/slide56.xml"/><Relationship Id="rId76" Type="http://schemas.openxmlformats.org/officeDocument/2006/relationships/slide" Target="slides/slide77.xml"/><Relationship Id="rId7" Type="http://schemas.openxmlformats.org/officeDocument/2006/relationships/slide" Target="slides/slide7.xml"/><Relationship Id="rId71" Type="http://schemas.openxmlformats.org/officeDocument/2006/relationships/slide" Target="slides/slide7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7.xml"/><Relationship Id="rId87" Type="http://schemas.openxmlformats.org/officeDocument/2006/relationships/slide" Target="slides/slide88.xml"/><Relationship Id="rId61" Type="http://schemas.openxmlformats.org/officeDocument/2006/relationships/slide" Target="slides/slide62.xml"/><Relationship Id="rId82" Type="http://schemas.openxmlformats.org/officeDocument/2006/relationships/slide" Target="slides/slide83.xml"/><Relationship Id="rId19" Type="http://schemas.openxmlformats.org/officeDocument/2006/relationships/slide" Target="slides/slide19.xml"/></Relationships>
</file>

<file path=ppt/diagrams/_rels/data2.xml.rels><?xml version="1.0" encoding="UTF-8" standalone="yes"?>
<Relationships xmlns="http://schemas.openxmlformats.org/package/2006/relationships"><Relationship Id="rId3" Type="http://schemas.openxmlformats.org/officeDocument/2006/relationships/hyperlink" Target="https://aksworkshop.io/" TargetMode="External"/><Relationship Id="rId2" Type="http://schemas.openxmlformats.org/officeDocument/2006/relationships/hyperlink" Target="https://kube-workshop.benco.io/" TargetMode="External"/><Relationship Id="rId1" Type="http://schemas.openxmlformats.org/officeDocument/2006/relationships/hyperlink" Target="https://kubernetes.io/docs/home/" TargetMode="External"/><Relationship Id="rId6" Type="http://schemas.openxmlformats.org/officeDocument/2006/relationships/hyperlink" Target="https://kubernetes.io/docs/reference/#api-reference" TargetMode="External"/><Relationship Id="rId5" Type="http://schemas.openxmlformats.org/officeDocument/2006/relationships/hyperlink" Target="https://www.udemy.com/learn-devops-the-complete-kubernetes-course/" TargetMode="External"/><Relationship Id="rId4" Type="http://schemas.openxmlformats.org/officeDocument/2006/relationships/hyperlink" Target="https://www.katacoda.com/"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D2671-7F8E-469C-B736-38DDDD8B9E6D}"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n-GB"/>
        </a:p>
      </dgm:t>
    </dgm:pt>
    <dgm:pt modelId="{9D3E7825-F783-4B7F-8A67-C4F2D27BD907}">
      <dgm:prSet phldrT="[Text]"/>
      <dgm:spPr/>
      <dgm:t>
        <a:bodyPr/>
        <a:lstStyle/>
        <a:p>
          <a:r>
            <a:rPr lang="en-GB" dirty="0">
              <a:solidFill>
                <a:schemeClr val="bg1">
                  <a:lumMod val="25000"/>
                </a:schemeClr>
              </a:solidFill>
            </a:rPr>
            <a:t>Easily load balance stateless services</a:t>
          </a:r>
        </a:p>
      </dgm:t>
    </dgm:pt>
    <dgm:pt modelId="{1B43FDD7-7686-4FDD-A715-8A859CBB3891}" type="parTrans" cxnId="{3427A975-7600-4FDC-BDB0-D80D37F92FB2}">
      <dgm:prSet/>
      <dgm:spPr/>
      <dgm:t>
        <a:bodyPr/>
        <a:lstStyle/>
        <a:p>
          <a:endParaRPr lang="en-GB">
            <a:solidFill>
              <a:schemeClr val="bg1">
                <a:lumMod val="25000"/>
              </a:schemeClr>
            </a:solidFill>
          </a:endParaRPr>
        </a:p>
      </dgm:t>
    </dgm:pt>
    <dgm:pt modelId="{E474525F-5DE3-4872-8E87-0653D70431EB}" type="sibTrans" cxnId="{3427A975-7600-4FDC-BDB0-D80D37F92FB2}">
      <dgm:prSet/>
      <dgm:spPr/>
      <dgm:t>
        <a:bodyPr/>
        <a:lstStyle/>
        <a:p>
          <a:endParaRPr lang="en-GB">
            <a:solidFill>
              <a:schemeClr val="bg1">
                <a:lumMod val="25000"/>
              </a:schemeClr>
            </a:solidFill>
          </a:endParaRPr>
        </a:p>
      </dgm:t>
    </dgm:pt>
    <dgm:pt modelId="{A538198A-5F3A-4F20-9ED3-D8A5D2E73AB9}">
      <dgm:prSet/>
      <dgm:spPr/>
      <dgm:t>
        <a:bodyPr/>
        <a:lstStyle/>
        <a:p>
          <a:r>
            <a:rPr lang="en-GB">
              <a:solidFill>
                <a:schemeClr val="bg1">
                  <a:lumMod val="25000"/>
                </a:schemeClr>
              </a:solidFill>
            </a:rPr>
            <a:t>Seamless integration with cloud providers</a:t>
          </a:r>
          <a:endParaRPr lang="en-GB" dirty="0">
            <a:solidFill>
              <a:schemeClr val="bg1">
                <a:lumMod val="25000"/>
              </a:schemeClr>
            </a:solidFill>
          </a:endParaRPr>
        </a:p>
      </dgm:t>
    </dgm:pt>
    <dgm:pt modelId="{A2672395-6519-48A7-BBF6-52FC0872617A}" type="parTrans" cxnId="{0F36A8F3-DE86-4FE0-8151-4B21CFADFE98}">
      <dgm:prSet/>
      <dgm:spPr/>
      <dgm:t>
        <a:bodyPr/>
        <a:lstStyle/>
        <a:p>
          <a:endParaRPr lang="en-GB">
            <a:solidFill>
              <a:schemeClr val="bg1">
                <a:lumMod val="25000"/>
              </a:schemeClr>
            </a:solidFill>
          </a:endParaRPr>
        </a:p>
      </dgm:t>
    </dgm:pt>
    <dgm:pt modelId="{2AFFA41A-833B-49D1-93DB-4B59E0904A8B}" type="sibTrans" cxnId="{0F36A8F3-DE86-4FE0-8151-4B21CFADFE98}">
      <dgm:prSet/>
      <dgm:spPr/>
      <dgm:t>
        <a:bodyPr/>
        <a:lstStyle/>
        <a:p>
          <a:endParaRPr lang="en-GB">
            <a:solidFill>
              <a:schemeClr val="bg1">
                <a:lumMod val="25000"/>
              </a:schemeClr>
            </a:solidFill>
          </a:endParaRPr>
        </a:p>
      </dgm:t>
    </dgm:pt>
    <dgm:pt modelId="{1372021A-B473-4101-A4BF-E33BE444E848}">
      <dgm:prSet/>
      <dgm:spPr/>
      <dgm:t>
        <a:bodyPr/>
        <a:lstStyle/>
        <a:p>
          <a:r>
            <a:rPr lang="en-GB">
              <a:solidFill>
                <a:schemeClr val="bg1">
                  <a:lumMod val="25000"/>
                </a:schemeClr>
              </a:solidFill>
            </a:rPr>
            <a:t>Extendable and pluggable</a:t>
          </a:r>
          <a:endParaRPr lang="en-GB" dirty="0">
            <a:solidFill>
              <a:schemeClr val="bg1">
                <a:lumMod val="25000"/>
              </a:schemeClr>
            </a:solidFill>
          </a:endParaRPr>
        </a:p>
      </dgm:t>
    </dgm:pt>
    <dgm:pt modelId="{C53A6419-6E76-4F8E-AD90-33D1E0F17828}" type="parTrans" cxnId="{888A5FD6-0A31-4CA3-845D-BA01D5A03A36}">
      <dgm:prSet/>
      <dgm:spPr/>
      <dgm:t>
        <a:bodyPr/>
        <a:lstStyle/>
        <a:p>
          <a:endParaRPr lang="en-GB">
            <a:solidFill>
              <a:schemeClr val="bg1">
                <a:lumMod val="25000"/>
              </a:schemeClr>
            </a:solidFill>
          </a:endParaRPr>
        </a:p>
      </dgm:t>
    </dgm:pt>
    <dgm:pt modelId="{315E8DC9-3A3F-44BD-8378-740EC8A6D16E}" type="sibTrans" cxnId="{888A5FD6-0A31-4CA3-845D-BA01D5A03A36}">
      <dgm:prSet/>
      <dgm:spPr/>
      <dgm:t>
        <a:bodyPr/>
        <a:lstStyle/>
        <a:p>
          <a:endParaRPr lang="en-GB">
            <a:solidFill>
              <a:schemeClr val="bg1">
                <a:lumMod val="25000"/>
              </a:schemeClr>
            </a:solidFill>
          </a:endParaRPr>
        </a:p>
      </dgm:t>
    </dgm:pt>
    <dgm:pt modelId="{C506003D-295F-468E-87CE-CF187FB471B2}">
      <dgm:prSet/>
      <dgm:spPr/>
      <dgm:t>
        <a:bodyPr/>
        <a:lstStyle/>
        <a:p>
          <a:r>
            <a:rPr lang="en-GB" dirty="0">
              <a:solidFill>
                <a:schemeClr val="bg1">
                  <a:lumMod val="25000"/>
                </a:schemeClr>
              </a:solidFill>
            </a:rPr>
            <a:t>Auto scaling and hyper scale</a:t>
          </a:r>
        </a:p>
      </dgm:t>
    </dgm:pt>
    <dgm:pt modelId="{C1A5C248-3F6D-4F13-AAEB-A99DB9F93AC7}" type="parTrans" cxnId="{BA4EA9BC-0057-49B5-B8A0-CB6463CBDB4F}">
      <dgm:prSet/>
      <dgm:spPr/>
      <dgm:t>
        <a:bodyPr/>
        <a:lstStyle/>
        <a:p>
          <a:endParaRPr lang="en-GB">
            <a:solidFill>
              <a:schemeClr val="bg1">
                <a:lumMod val="25000"/>
              </a:schemeClr>
            </a:solidFill>
          </a:endParaRPr>
        </a:p>
      </dgm:t>
    </dgm:pt>
    <dgm:pt modelId="{93D0317B-6EEE-40C3-802A-D44C3308335C}" type="sibTrans" cxnId="{BA4EA9BC-0057-49B5-B8A0-CB6463CBDB4F}">
      <dgm:prSet/>
      <dgm:spPr/>
      <dgm:t>
        <a:bodyPr/>
        <a:lstStyle/>
        <a:p>
          <a:endParaRPr lang="en-GB">
            <a:solidFill>
              <a:schemeClr val="bg1">
                <a:lumMod val="25000"/>
              </a:schemeClr>
            </a:solidFill>
          </a:endParaRPr>
        </a:p>
      </dgm:t>
    </dgm:pt>
    <dgm:pt modelId="{CC4FC5CE-486B-4509-AFF1-EA969A1C3FED}">
      <dgm:prSet/>
      <dgm:spPr/>
      <dgm:t>
        <a:bodyPr/>
        <a:lstStyle/>
        <a:p>
          <a:r>
            <a:rPr lang="en-GB">
              <a:solidFill>
                <a:schemeClr val="bg1">
                  <a:lumMod val="25000"/>
                </a:schemeClr>
              </a:solidFill>
            </a:rPr>
            <a:t>Run stateful services with persistence</a:t>
          </a:r>
          <a:endParaRPr lang="en-GB" dirty="0">
            <a:solidFill>
              <a:schemeClr val="bg1">
                <a:lumMod val="25000"/>
              </a:schemeClr>
            </a:solidFill>
          </a:endParaRPr>
        </a:p>
      </dgm:t>
    </dgm:pt>
    <dgm:pt modelId="{5AE99619-B869-4B16-92BF-09F092DE8A1B}" type="parTrans" cxnId="{EC587ED9-338C-40EE-AA57-C0345DE384E1}">
      <dgm:prSet/>
      <dgm:spPr/>
      <dgm:t>
        <a:bodyPr/>
        <a:lstStyle/>
        <a:p>
          <a:endParaRPr lang="en-GB">
            <a:solidFill>
              <a:schemeClr val="bg1">
                <a:lumMod val="25000"/>
              </a:schemeClr>
            </a:solidFill>
          </a:endParaRPr>
        </a:p>
      </dgm:t>
    </dgm:pt>
    <dgm:pt modelId="{67939098-49AE-4A52-A7E8-C1C0ACFC2EF0}" type="sibTrans" cxnId="{EC587ED9-338C-40EE-AA57-C0345DE384E1}">
      <dgm:prSet/>
      <dgm:spPr/>
      <dgm:t>
        <a:bodyPr/>
        <a:lstStyle/>
        <a:p>
          <a:endParaRPr lang="en-GB">
            <a:solidFill>
              <a:schemeClr val="bg1">
                <a:lumMod val="25000"/>
              </a:schemeClr>
            </a:solidFill>
          </a:endParaRPr>
        </a:p>
      </dgm:t>
    </dgm:pt>
    <dgm:pt modelId="{A48B73D6-5B7E-40BD-BF87-C46469E2278C}">
      <dgm:prSet/>
      <dgm:spPr/>
      <dgm:t>
        <a:bodyPr/>
        <a:lstStyle/>
        <a:p>
          <a:r>
            <a:rPr lang="en-GB">
              <a:solidFill>
                <a:schemeClr val="bg1">
                  <a:lumMod val="25000"/>
                </a:schemeClr>
              </a:solidFill>
            </a:rPr>
            <a:t>Health monitoring </a:t>
          </a:r>
          <a:endParaRPr lang="en-GB" dirty="0">
            <a:solidFill>
              <a:schemeClr val="bg1">
                <a:lumMod val="25000"/>
              </a:schemeClr>
            </a:solidFill>
          </a:endParaRPr>
        </a:p>
      </dgm:t>
    </dgm:pt>
    <dgm:pt modelId="{9C9070B4-DC42-41BF-A975-8C4D19A4B638}" type="parTrans" cxnId="{E458BC1D-B02C-4E94-980B-BCBB2FC978CE}">
      <dgm:prSet/>
      <dgm:spPr/>
      <dgm:t>
        <a:bodyPr/>
        <a:lstStyle/>
        <a:p>
          <a:endParaRPr lang="en-GB">
            <a:solidFill>
              <a:schemeClr val="bg1">
                <a:lumMod val="25000"/>
              </a:schemeClr>
            </a:solidFill>
          </a:endParaRPr>
        </a:p>
      </dgm:t>
    </dgm:pt>
    <dgm:pt modelId="{DBB72583-4D36-4C8A-B6C3-7C2B36959244}" type="sibTrans" cxnId="{E458BC1D-B02C-4E94-980B-BCBB2FC978CE}">
      <dgm:prSet/>
      <dgm:spPr/>
      <dgm:t>
        <a:bodyPr/>
        <a:lstStyle/>
        <a:p>
          <a:endParaRPr lang="en-GB">
            <a:solidFill>
              <a:schemeClr val="bg1">
                <a:lumMod val="25000"/>
              </a:schemeClr>
            </a:solidFill>
          </a:endParaRPr>
        </a:p>
      </dgm:t>
    </dgm:pt>
    <dgm:pt modelId="{16079B4B-EECC-4B87-9471-D997C82F4C44}">
      <dgm:prSet/>
      <dgm:spPr/>
      <dgm:t>
        <a:bodyPr/>
        <a:lstStyle/>
        <a:p>
          <a:r>
            <a:rPr lang="en-GB" dirty="0">
              <a:solidFill>
                <a:schemeClr val="bg1">
                  <a:lumMod val="25000"/>
                </a:schemeClr>
              </a:solidFill>
            </a:rPr>
            <a:t>Declaratively define applications</a:t>
          </a:r>
        </a:p>
      </dgm:t>
    </dgm:pt>
    <dgm:pt modelId="{A0BA3B85-7C73-479A-8E41-C29EDB342890}" type="parTrans" cxnId="{0938AD69-2E24-4B6B-9DAE-E63041B808FB}">
      <dgm:prSet/>
      <dgm:spPr/>
      <dgm:t>
        <a:bodyPr/>
        <a:lstStyle/>
        <a:p>
          <a:endParaRPr lang="en-GB">
            <a:solidFill>
              <a:schemeClr val="bg1">
                <a:lumMod val="25000"/>
              </a:schemeClr>
            </a:solidFill>
          </a:endParaRPr>
        </a:p>
      </dgm:t>
    </dgm:pt>
    <dgm:pt modelId="{3A8548E3-7D76-4FB1-BA9F-51A160933119}" type="sibTrans" cxnId="{0938AD69-2E24-4B6B-9DAE-E63041B808FB}">
      <dgm:prSet/>
      <dgm:spPr/>
      <dgm:t>
        <a:bodyPr/>
        <a:lstStyle/>
        <a:p>
          <a:endParaRPr lang="en-GB">
            <a:solidFill>
              <a:schemeClr val="bg1">
                <a:lumMod val="25000"/>
              </a:schemeClr>
            </a:solidFill>
          </a:endParaRPr>
        </a:p>
      </dgm:t>
    </dgm:pt>
    <dgm:pt modelId="{3CB1819F-446C-4808-A8A0-6CFE67FE3BC7}">
      <dgm:prSet/>
      <dgm:spPr/>
      <dgm:t>
        <a:bodyPr/>
        <a:lstStyle/>
        <a:p>
          <a:r>
            <a:rPr lang="en-GB" dirty="0">
              <a:solidFill>
                <a:schemeClr val="bg1">
                  <a:lumMod val="25000"/>
                </a:schemeClr>
              </a:solidFill>
            </a:rPr>
            <a:t>Rolling updates</a:t>
          </a:r>
        </a:p>
      </dgm:t>
    </dgm:pt>
    <dgm:pt modelId="{10B897E2-B415-42FA-B10E-65DBAD58A7D8}" type="parTrans" cxnId="{3DCD8569-8AC5-4EC1-BDDC-C1A867891A05}">
      <dgm:prSet/>
      <dgm:spPr/>
      <dgm:t>
        <a:bodyPr/>
        <a:lstStyle/>
        <a:p>
          <a:endParaRPr lang="en-GB">
            <a:solidFill>
              <a:schemeClr val="bg1">
                <a:lumMod val="25000"/>
              </a:schemeClr>
            </a:solidFill>
          </a:endParaRPr>
        </a:p>
      </dgm:t>
    </dgm:pt>
    <dgm:pt modelId="{5482D8BF-E48E-4093-ABD9-D78829215507}" type="sibTrans" cxnId="{3DCD8569-8AC5-4EC1-BDDC-C1A867891A05}">
      <dgm:prSet/>
      <dgm:spPr/>
      <dgm:t>
        <a:bodyPr/>
        <a:lstStyle/>
        <a:p>
          <a:endParaRPr lang="en-GB">
            <a:solidFill>
              <a:schemeClr val="bg1">
                <a:lumMod val="25000"/>
              </a:schemeClr>
            </a:solidFill>
          </a:endParaRPr>
        </a:p>
      </dgm:t>
    </dgm:pt>
    <dgm:pt modelId="{9DDEDED7-556D-4734-9255-99755E7CB29B}">
      <dgm:prSet/>
      <dgm:spPr/>
      <dgm:t>
        <a:bodyPr/>
        <a:lstStyle/>
        <a:p>
          <a:r>
            <a:rPr lang="en-GB" dirty="0">
              <a:solidFill>
                <a:schemeClr val="bg1">
                  <a:lumMod val="25000"/>
                </a:schemeClr>
              </a:solidFill>
            </a:rPr>
            <a:t>Service failover &amp; workload optimization</a:t>
          </a:r>
        </a:p>
      </dgm:t>
    </dgm:pt>
    <dgm:pt modelId="{4718CA10-D369-4DCA-905A-52CB015C7351}" type="parTrans" cxnId="{9DB0B351-0B72-44A1-8C2A-0EC94766B12E}">
      <dgm:prSet/>
      <dgm:spPr/>
      <dgm:t>
        <a:bodyPr/>
        <a:lstStyle/>
        <a:p>
          <a:endParaRPr lang="en-GB">
            <a:solidFill>
              <a:schemeClr val="bg1">
                <a:lumMod val="25000"/>
              </a:schemeClr>
            </a:solidFill>
          </a:endParaRPr>
        </a:p>
      </dgm:t>
    </dgm:pt>
    <dgm:pt modelId="{70CD58F9-1EBE-44A5-8A93-7418F43449F9}" type="sibTrans" cxnId="{9DB0B351-0B72-44A1-8C2A-0EC94766B12E}">
      <dgm:prSet/>
      <dgm:spPr/>
      <dgm:t>
        <a:bodyPr/>
        <a:lstStyle/>
        <a:p>
          <a:endParaRPr lang="en-GB">
            <a:solidFill>
              <a:schemeClr val="bg1">
                <a:lumMod val="25000"/>
              </a:schemeClr>
            </a:solidFill>
          </a:endParaRPr>
        </a:p>
      </dgm:t>
    </dgm:pt>
    <dgm:pt modelId="{D6D2B353-8F07-4059-BFB0-F87CC1B8EE68}">
      <dgm:prSet/>
      <dgm:spPr/>
      <dgm:t>
        <a:bodyPr/>
        <a:lstStyle/>
        <a:p>
          <a:r>
            <a:rPr lang="en-GB" dirty="0">
              <a:solidFill>
                <a:schemeClr val="bg1">
                  <a:lumMod val="25000"/>
                </a:schemeClr>
              </a:solidFill>
            </a:rPr>
            <a:t>Secure with policies</a:t>
          </a:r>
        </a:p>
      </dgm:t>
    </dgm:pt>
    <dgm:pt modelId="{522A8245-4008-479E-AD56-734939553FE6}" type="parTrans" cxnId="{6A85F9E1-C47E-4B9B-9565-17FC7FB90A72}">
      <dgm:prSet/>
      <dgm:spPr/>
      <dgm:t>
        <a:bodyPr/>
        <a:lstStyle/>
        <a:p>
          <a:endParaRPr lang="en-GB">
            <a:solidFill>
              <a:schemeClr val="bg1">
                <a:lumMod val="25000"/>
              </a:schemeClr>
            </a:solidFill>
          </a:endParaRPr>
        </a:p>
      </dgm:t>
    </dgm:pt>
    <dgm:pt modelId="{637F84A3-C290-4343-AC7E-0A1E763FA2AE}" type="sibTrans" cxnId="{6A85F9E1-C47E-4B9B-9565-17FC7FB90A72}">
      <dgm:prSet/>
      <dgm:spPr/>
      <dgm:t>
        <a:bodyPr/>
        <a:lstStyle/>
        <a:p>
          <a:endParaRPr lang="en-GB">
            <a:solidFill>
              <a:schemeClr val="bg1">
                <a:lumMod val="25000"/>
              </a:schemeClr>
            </a:solidFill>
          </a:endParaRPr>
        </a:p>
      </dgm:t>
    </dgm:pt>
    <dgm:pt modelId="{920DD2FB-EC69-4930-B1DF-BD9BFA4D7F3B}">
      <dgm:prSet/>
      <dgm:spPr/>
      <dgm:t>
        <a:bodyPr/>
        <a:lstStyle/>
        <a:p>
          <a:r>
            <a:rPr lang="en-GB">
              <a:solidFill>
                <a:schemeClr val="bg1">
                  <a:lumMod val="25000"/>
                </a:schemeClr>
              </a:solidFill>
            </a:rPr>
            <a:t>Role based access</a:t>
          </a:r>
          <a:endParaRPr lang="en-GB" dirty="0">
            <a:solidFill>
              <a:schemeClr val="bg1">
                <a:lumMod val="25000"/>
              </a:schemeClr>
            </a:solidFill>
          </a:endParaRPr>
        </a:p>
      </dgm:t>
    </dgm:pt>
    <dgm:pt modelId="{319AAFE7-6FD5-4456-B934-10099EFD090F}" type="parTrans" cxnId="{BDBCE288-5787-4870-BAEF-252B3866AFFD}">
      <dgm:prSet/>
      <dgm:spPr/>
      <dgm:t>
        <a:bodyPr/>
        <a:lstStyle/>
        <a:p>
          <a:endParaRPr lang="en-GB">
            <a:solidFill>
              <a:schemeClr val="bg1">
                <a:lumMod val="25000"/>
              </a:schemeClr>
            </a:solidFill>
          </a:endParaRPr>
        </a:p>
      </dgm:t>
    </dgm:pt>
    <dgm:pt modelId="{6AEE55E8-245A-49B9-954B-A54305032248}" type="sibTrans" cxnId="{BDBCE288-5787-4870-BAEF-252B3866AFFD}">
      <dgm:prSet/>
      <dgm:spPr/>
      <dgm:t>
        <a:bodyPr/>
        <a:lstStyle/>
        <a:p>
          <a:endParaRPr lang="en-GB">
            <a:solidFill>
              <a:schemeClr val="bg1">
                <a:lumMod val="25000"/>
              </a:schemeClr>
            </a:solidFill>
          </a:endParaRPr>
        </a:p>
      </dgm:t>
    </dgm:pt>
    <dgm:pt modelId="{D8C7FA7B-19D9-4FA3-9B87-A73A85BB5883}">
      <dgm:prSet/>
      <dgm:spPr/>
      <dgm:t>
        <a:bodyPr/>
        <a:lstStyle/>
        <a:p>
          <a:r>
            <a:rPr lang="en-GB" dirty="0">
              <a:solidFill>
                <a:schemeClr val="bg1">
                  <a:lumMod val="25000"/>
                </a:schemeClr>
              </a:solidFill>
            </a:rPr>
            <a:t>Multi-tenancy</a:t>
          </a:r>
        </a:p>
      </dgm:t>
    </dgm:pt>
    <dgm:pt modelId="{88B7E165-C6F3-4ECC-AC6B-FADAB49A1D96}" type="parTrans" cxnId="{A490C77E-A00E-479D-9759-1488996769D1}">
      <dgm:prSet/>
      <dgm:spPr/>
      <dgm:t>
        <a:bodyPr/>
        <a:lstStyle/>
        <a:p>
          <a:endParaRPr lang="en-GB">
            <a:solidFill>
              <a:schemeClr val="bg1">
                <a:lumMod val="25000"/>
              </a:schemeClr>
            </a:solidFill>
          </a:endParaRPr>
        </a:p>
      </dgm:t>
    </dgm:pt>
    <dgm:pt modelId="{DA6B95DC-5176-4E4F-B0A2-6C9B5299C781}" type="sibTrans" cxnId="{A490C77E-A00E-479D-9759-1488996769D1}">
      <dgm:prSet/>
      <dgm:spPr/>
      <dgm:t>
        <a:bodyPr/>
        <a:lstStyle/>
        <a:p>
          <a:endParaRPr lang="en-GB">
            <a:solidFill>
              <a:schemeClr val="bg1">
                <a:lumMod val="25000"/>
              </a:schemeClr>
            </a:solidFill>
          </a:endParaRPr>
        </a:p>
      </dgm:t>
    </dgm:pt>
    <dgm:pt modelId="{A8B2F337-4B25-477B-9457-97E3EBE91FA0}" type="pres">
      <dgm:prSet presAssocID="{09DD2671-7F8E-469C-B736-38DDDD8B9E6D}" presName="Name0" presStyleCnt="0">
        <dgm:presLayoutVars>
          <dgm:dir/>
          <dgm:resizeHandles val="exact"/>
        </dgm:presLayoutVars>
      </dgm:prSet>
      <dgm:spPr/>
    </dgm:pt>
    <dgm:pt modelId="{9BA43A8D-96EB-4D5B-B5BA-11936CC59BF3}" type="pres">
      <dgm:prSet presAssocID="{9D3E7825-F783-4B7F-8A67-C4F2D27BD907}" presName="composite" presStyleCnt="0"/>
      <dgm:spPr/>
    </dgm:pt>
    <dgm:pt modelId="{6568A124-30FB-4EC3-ACDB-7182A9797F84}" type="pres">
      <dgm:prSet presAssocID="{9D3E7825-F783-4B7F-8A67-C4F2D27BD907}" presName="rect1" presStyleLbl="trAlignAcc1" presStyleIdx="0" presStyleCnt="12">
        <dgm:presLayoutVars>
          <dgm:bulletEnabled val="1"/>
        </dgm:presLayoutVars>
      </dgm:prSet>
      <dgm:spPr/>
    </dgm:pt>
    <dgm:pt modelId="{0073E14D-8B38-4BBC-82F3-23B320DB892D}" type="pres">
      <dgm:prSet presAssocID="{9D3E7825-F783-4B7F-8A67-C4F2D27BD907}" presName="rect2" presStyleLbl="fgImgPlace1" presStyleIdx="0" presStyleCnt="12"/>
      <dgm:spPr/>
    </dgm:pt>
    <dgm:pt modelId="{5CC17FB0-0B5A-4B73-BDCE-2139AD3F6F99}" type="pres">
      <dgm:prSet presAssocID="{E474525F-5DE3-4872-8E87-0653D70431EB}" presName="sibTrans" presStyleCnt="0"/>
      <dgm:spPr/>
    </dgm:pt>
    <dgm:pt modelId="{92584A01-3E6C-4CDD-B86C-412D190883AA}" type="pres">
      <dgm:prSet presAssocID="{A538198A-5F3A-4F20-9ED3-D8A5D2E73AB9}" presName="composite" presStyleCnt="0"/>
      <dgm:spPr/>
    </dgm:pt>
    <dgm:pt modelId="{283A5536-FEA8-411D-A25F-29ECADA92393}" type="pres">
      <dgm:prSet presAssocID="{A538198A-5F3A-4F20-9ED3-D8A5D2E73AB9}" presName="rect1" presStyleLbl="trAlignAcc1" presStyleIdx="1" presStyleCnt="12">
        <dgm:presLayoutVars>
          <dgm:bulletEnabled val="1"/>
        </dgm:presLayoutVars>
      </dgm:prSet>
      <dgm:spPr/>
    </dgm:pt>
    <dgm:pt modelId="{E9A0F68F-0850-4E8E-AEA7-E14EBA99E48B}" type="pres">
      <dgm:prSet presAssocID="{A538198A-5F3A-4F20-9ED3-D8A5D2E73AB9}" presName="rect2" presStyleLbl="fgImgPlace1" presStyleIdx="1" presStyleCnt="12"/>
      <dgm:spPr/>
    </dgm:pt>
    <dgm:pt modelId="{6619814D-8294-47C2-B133-C7E303B9CEA2}" type="pres">
      <dgm:prSet presAssocID="{2AFFA41A-833B-49D1-93DB-4B59E0904A8B}" presName="sibTrans" presStyleCnt="0"/>
      <dgm:spPr/>
    </dgm:pt>
    <dgm:pt modelId="{AB5F6A60-A431-4F50-9885-259985F607FF}" type="pres">
      <dgm:prSet presAssocID="{1372021A-B473-4101-A4BF-E33BE444E848}" presName="composite" presStyleCnt="0"/>
      <dgm:spPr/>
    </dgm:pt>
    <dgm:pt modelId="{97C0DB1F-280D-4FEA-B692-D242DE01AD11}" type="pres">
      <dgm:prSet presAssocID="{1372021A-B473-4101-A4BF-E33BE444E848}" presName="rect1" presStyleLbl="trAlignAcc1" presStyleIdx="2" presStyleCnt="12">
        <dgm:presLayoutVars>
          <dgm:bulletEnabled val="1"/>
        </dgm:presLayoutVars>
      </dgm:prSet>
      <dgm:spPr/>
    </dgm:pt>
    <dgm:pt modelId="{A0AC24A5-DBA2-4A6A-BD94-A1A86362FC6F}" type="pres">
      <dgm:prSet presAssocID="{1372021A-B473-4101-A4BF-E33BE444E848}" presName="rect2" presStyleLbl="fgImgPlace1" presStyleIdx="2" presStyleCnt="12"/>
      <dgm:spPr/>
    </dgm:pt>
    <dgm:pt modelId="{A8881B93-9386-4EA4-8B02-8784025A2758}" type="pres">
      <dgm:prSet presAssocID="{315E8DC9-3A3F-44BD-8378-740EC8A6D16E}" presName="sibTrans" presStyleCnt="0"/>
      <dgm:spPr/>
    </dgm:pt>
    <dgm:pt modelId="{D33DFED0-6A6A-4158-AD06-39AF6D7FEBFE}" type="pres">
      <dgm:prSet presAssocID="{C506003D-295F-468E-87CE-CF187FB471B2}" presName="composite" presStyleCnt="0"/>
      <dgm:spPr/>
    </dgm:pt>
    <dgm:pt modelId="{08EE9098-0881-415D-AAB5-8B7BDCC8B470}" type="pres">
      <dgm:prSet presAssocID="{C506003D-295F-468E-87CE-CF187FB471B2}" presName="rect1" presStyleLbl="trAlignAcc1" presStyleIdx="3" presStyleCnt="12">
        <dgm:presLayoutVars>
          <dgm:bulletEnabled val="1"/>
        </dgm:presLayoutVars>
      </dgm:prSet>
      <dgm:spPr/>
    </dgm:pt>
    <dgm:pt modelId="{5CE970F0-2FF1-4CC2-A926-CF5AD8D2D376}" type="pres">
      <dgm:prSet presAssocID="{C506003D-295F-468E-87CE-CF187FB471B2}" presName="rect2" presStyleLbl="fgImgPlace1" presStyleIdx="3" presStyleCnt="12"/>
      <dgm:spPr/>
    </dgm:pt>
    <dgm:pt modelId="{EAAB8A18-8202-4ACF-9608-6149112F282D}" type="pres">
      <dgm:prSet presAssocID="{93D0317B-6EEE-40C3-802A-D44C3308335C}" presName="sibTrans" presStyleCnt="0"/>
      <dgm:spPr/>
    </dgm:pt>
    <dgm:pt modelId="{A087590F-E1CF-4283-AD44-6B164A48C095}" type="pres">
      <dgm:prSet presAssocID="{CC4FC5CE-486B-4509-AFF1-EA969A1C3FED}" presName="composite" presStyleCnt="0"/>
      <dgm:spPr/>
    </dgm:pt>
    <dgm:pt modelId="{B785BE05-AC82-425F-94A1-96C049B7F41C}" type="pres">
      <dgm:prSet presAssocID="{CC4FC5CE-486B-4509-AFF1-EA969A1C3FED}" presName="rect1" presStyleLbl="trAlignAcc1" presStyleIdx="4" presStyleCnt="12">
        <dgm:presLayoutVars>
          <dgm:bulletEnabled val="1"/>
        </dgm:presLayoutVars>
      </dgm:prSet>
      <dgm:spPr/>
    </dgm:pt>
    <dgm:pt modelId="{55B8564D-6614-45BD-A333-D35EF0E29F08}" type="pres">
      <dgm:prSet presAssocID="{CC4FC5CE-486B-4509-AFF1-EA969A1C3FED}" presName="rect2" presStyleLbl="fgImgPlace1" presStyleIdx="4" presStyleCnt="12"/>
      <dgm:spPr/>
    </dgm:pt>
    <dgm:pt modelId="{C049C4E1-3DCC-4E9F-A2EA-F3CEA3BE5294}" type="pres">
      <dgm:prSet presAssocID="{67939098-49AE-4A52-A7E8-C1C0ACFC2EF0}" presName="sibTrans" presStyleCnt="0"/>
      <dgm:spPr/>
    </dgm:pt>
    <dgm:pt modelId="{0270D583-702C-4CC7-A57D-FFA83EA2A185}" type="pres">
      <dgm:prSet presAssocID="{A48B73D6-5B7E-40BD-BF87-C46469E2278C}" presName="composite" presStyleCnt="0"/>
      <dgm:spPr/>
    </dgm:pt>
    <dgm:pt modelId="{7D743581-8066-42E8-BC33-9B5B0B3F9A9C}" type="pres">
      <dgm:prSet presAssocID="{A48B73D6-5B7E-40BD-BF87-C46469E2278C}" presName="rect1" presStyleLbl="trAlignAcc1" presStyleIdx="5" presStyleCnt="12">
        <dgm:presLayoutVars>
          <dgm:bulletEnabled val="1"/>
        </dgm:presLayoutVars>
      </dgm:prSet>
      <dgm:spPr/>
    </dgm:pt>
    <dgm:pt modelId="{DC2AF9FF-F4C3-49FA-8023-8127B41060B2}" type="pres">
      <dgm:prSet presAssocID="{A48B73D6-5B7E-40BD-BF87-C46469E2278C}" presName="rect2" presStyleLbl="fgImgPlace1" presStyleIdx="5" presStyleCnt="12"/>
      <dgm:spPr/>
    </dgm:pt>
    <dgm:pt modelId="{9A045B84-81B9-4BBB-845B-DE774B9EAC14}" type="pres">
      <dgm:prSet presAssocID="{DBB72583-4D36-4C8A-B6C3-7C2B36959244}" presName="sibTrans" presStyleCnt="0"/>
      <dgm:spPr/>
    </dgm:pt>
    <dgm:pt modelId="{66A48B32-44AF-4083-B081-048B8A1C3A24}" type="pres">
      <dgm:prSet presAssocID="{16079B4B-EECC-4B87-9471-D997C82F4C44}" presName="composite" presStyleCnt="0"/>
      <dgm:spPr/>
    </dgm:pt>
    <dgm:pt modelId="{74FFB156-143E-43B6-9E2D-B04F323B20CB}" type="pres">
      <dgm:prSet presAssocID="{16079B4B-EECC-4B87-9471-D997C82F4C44}" presName="rect1" presStyleLbl="trAlignAcc1" presStyleIdx="6" presStyleCnt="12">
        <dgm:presLayoutVars>
          <dgm:bulletEnabled val="1"/>
        </dgm:presLayoutVars>
      </dgm:prSet>
      <dgm:spPr/>
    </dgm:pt>
    <dgm:pt modelId="{97329EFE-9B1B-4228-9B01-EB46A6EF1AA1}" type="pres">
      <dgm:prSet presAssocID="{16079B4B-EECC-4B87-9471-D997C82F4C44}" presName="rect2" presStyleLbl="fgImgPlace1" presStyleIdx="6" presStyleCnt="12"/>
      <dgm:spPr/>
    </dgm:pt>
    <dgm:pt modelId="{E305721E-DE49-42F4-8B6A-6BDECEE9B75B}" type="pres">
      <dgm:prSet presAssocID="{3A8548E3-7D76-4FB1-BA9F-51A160933119}" presName="sibTrans" presStyleCnt="0"/>
      <dgm:spPr/>
    </dgm:pt>
    <dgm:pt modelId="{DB12A322-6BF5-4650-95AA-4A748FB1DD24}" type="pres">
      <dgm:prSet presAssocID="{3CB1819F-446C-4808-A8A0-6CFE67FE3BC7}" presName="composite" presStyleCnt="0"/>
      <dgm:spPr/>
    </dgm:pt>
    <dgm:pt modelId="{B717C45D-01BA-41A6-809E-A90C2EEE7D77}" type="pres">
      <dgm:prSet presAssocID="{3CB1819F-446C-4808-A8A0-6CFE67FE3BC7}" presName="rect1" presStyleLbl="trAlignAcc1" presStyleIdx="7" presStyleCnt="12">
        <dgm:presLayoutVars>
          <dgm:bulletEnabled val="1"/>
        </dgm:presLayoutVars>
      </dgm:prSet>
      <dgm:spPr/>
    </dgm:pt>
    <dgm:pt modelId="{1B49A26B-DDBC-46F5-A8A3-6A5982AF7016}" type="pres">
      <dgm:prSet presAssocID="{3CB1819F-446C-4808-A8A0-6CFE67FE3BC7}" presName="rect2" presStyleLbl="fgImgPlace1" presStyleIdx="7" presStyleCnt="12"/>
      <dgm:spPr/>
    </dgm:pt>
    <dgm:pt modelId="{1A9D4B6A-8423-443A-8C41-0D0C989FA490}" type="pres">
      <dgm:prSet presAssocID="{5482D8BF-E48E-4093-ABD9-D78829215507}" presName="sibTrans" presStyleCnt="0"/>
      <dgm:spPr/>
    </dgm:pt>
    <dgm:pt modelId="{C72254D5-27C8-4A3F-A060-4B66088DC31E}" type="pres">
      <dgm:prSet presAssocID="{9DDEDED7-556D-4734-9255-99755E7CB29B}" presName="composite" presStyleCnt="0"/>
      <dgm:spPr/>
    </dgm:pt>
    <dgm:pt modelId="{EB7D3A6C-48DD-4AD6-9EE5-D62596968120}" type="pres">
      <dgm:prSet presAssocID="{9DDEDED7-556D-4734-9255-99755E7CB29B}" presName="rect1" presStyleLbl="trAlignAcc1" presStyleIdx="8" presStyleCnt="12">
        <dgm:presLayoutVars>
          <dgm:bulletEnabled val="1"/>
        </dgm:presLayoutVars>
      </dgm:prSet>
      <dgm:spPr/>
    </dgm:pt>
    <dgm:pt modelId="{399E1A52-8CB1-4C09-8DE5-9A4768681A3C}" type="pres">
      <dgm:prSet presAssocID="{9DDEDED7-556D-4734-9255-99755E7CB29B}" presName="rect2" presStyleLbl="fgImgPlace1" presStyleIdx="8" presStyleCnt="12"/>
      <dgm:spPr/>
    </dgm:pt>
    <dgm:pt modelId="{600ABADE-7A7B-4825-AABF-98F8EBD70DF9}" type="pres">
      <dgm:prSet presAssocID="{70CD58F9-1EBE-44A5-8A93-7418F43449F9}" presName="sibTrans" presStyleCnt="0"/>
      <dgm:spPr/>
    </dgm:pt>
    <dgm:pt modelId="{97F5C08F-EFF0-455D-9BAD-B937D86F9485}" type="pres">
      <dgm:prSet presAssocID="{D6D2B353-8F07-4059-BFB0-F87CC1B8EE68}" presName="composite" presStyleCnt="0"/>
      <dgm:spPr/>
    </dgm:pt>
    <dgm:pt modelId="{820CEC75-F6B4-4284-BB6E-56C9CBD17D2D}" type="pres">
      <dgm:prSet presAssocID="{D6D2B353-8F07-4059-BFB0-F87CC1B8EE68}" presName="rect1" presStyleLbl="trAlignAcc1" presStyleIdx="9" presStyleCnt="12">
        <dgm:presLayoutVars>
          <dgm:bulletEnabled val="1"/>
        </dgm:presLayoutVars>
      </dgm:prSet>
      <dgm:spPr/>
    </dgm:pt>
    <dgm:pt modelId="{C65422F9-8BE8-4B3E-AAD2-4D8DD251CCB3}" type="pres">
      <dgm:prSet presAssocID="{D6D2B353-8F07-4059-BFB0-F87CC1B8EE68}" presName="rect2" presStyleLbl="fgImgPlace1" presStyleIdx="9" presStyleCnt="12"/>
      <dgm:spPr/>
    </dgm:pt>
    <dgm:pt modelId="{8FBD18A5-5BD5-4EA0-BC40-882DE4FCB94B}" type="pres">
      <dgm:prSet presAssocID="{637F84A3-C290-4343-AC7E-0A1E763FA2AE}" presName="sibTrans" presStyleCnt="0"/>
      <dgm:spPr/>
    </dgm:pt>
    <dgm:pt modelId="{829DCA27-36BF-418E-8F55-CB5EA762C5FE}" type="pres">
      <dgm:prSet presAssocID="{920DD2FB-EC69-4930-B1DF-BD9BFA4D7F3B}" presName="composite" presStyleCnt="0"/>
      <dgm:spPr/>
    </dgm:pt>
    <dgm:pt modelId="{1F969E25-C535-426B-ACD1-AB42F3E8C5B7}" type="pres">
      <dgm:prSet presAssocID="{920DD2FB-EC69-4930-B1DF-BD9BFA4D7F3B}" presName="rect1" presStyleLbl="trAlignAcc1" presStyleIdx="10" presStyleCnt="12">
        <dgm:presLayoutVars>
          <dgm:bulletEnabled val="1"/>
        </dgm:presLayoutVars>
      </dgm:prSet>
      <dgm:spPr/>
    </dgm:pt>
    <dgm:pt modelId="{40FB85A9-4E8E-45E7-84A0-656705C17A00}" type="pres">
      <dgm:prSet presAssocID="{920DD2FB-EC69-4930-B1DF-BD9BFA4D7F3B}" presName="rect2" presStyleLbl="fgImgPlace1" presStyleIdx="10" presStyleCnt="12"/>
      <dgm:spPr/>
    </dgm:pt>
    <dgm:pt modelId="{11445ABF-744D-43A0-B06F-BF287280CC97}" type="pres">
      <dgm:prSet presAssocID="{6AEE55E8-245A-49B9-954B-A54305032248}" presName="sibTrans" presStyleCnt="0"/>
      <dgm:spPr/>
    </dgm:pt>
    <dgm:pt modelId="{6544A2C5-CD20-4CE0-9EE4-44394A3A9DA7}" type="pres">
      <dgm:prSet presAssocID="{D8C7FA7B-19D9-4FA3-9B87-A73A85BB5883}" presName="composite" presStyleCnt="0"/>
      <dgm:spPr/>
    </dgm:pt>
    <dgm:pt modelId="{979B63EF-11B8-4973-9025-B620F904DB5F}" type="pres">
      <dgm:prSet presAssocID="{D8C7FA7B-19D9-4FA3-9B87-A73A85BB5883}" presName="rect1" presStyleLbl="trAlignAcc1" presStyleIdx="11" presStyleCnt="12">
        <dgm:presLayoutVars>
          <dgm:bulletEnabled val="1"/>
        </dgm:presLayoutVars>
      </dgm:prSet>
      <dgm:spPr/>
    </dgm:pt>
    <dgm:pt modelId="{97C6D6AC-3156-4AFC-9DA4-2D9EFD8ACAE3}" type="pres">
      <dgm:prSet presAssocID="{D8C7FA7B-19D9-4FA3-9B87-A73A85BB5883}" presName="rect2" presStyleLbl="fgImgPlace1" presStyleIdx="11" presStyleCnt="12"/>
      <dgm:spPr/>
    </dgm:pt>
  </dgm:ptLst>
  <dgm:cxnLst>
    <dgm:cxn modelId="{EB294B10-4D12-4AF5-9887-9BB39B241556}" type="presOf" srcId="{1372021A-B473-4101-A4BF-E33BE444E848}" destId="{97C0DB1F-280D-4FEA-B692-D242DE01AD11}" srcOrd="0" destOrd="0" presId="urn:microsoft.com/office/officeart/2008/layout/PictureStrips"/>
    <dgm:cxn modelId="{E458BC1D-B02C-4E94-980B-BCBB2FC978CE}" srcId="{09DD2671-7F8E-469C-B736-38DDDD8B9E6D}" destId="{A48B73D6-5B7E-40BD-BF87-C46469E2278C}" srcOrd="5" destOrd="0" parTransId="{9C9070B4-DC42-41BF-A975-8C4D19A4B638}" sibTransId="{DBB72583-4D36-4C8A-B6C3-7C2B36959244}"/>
    <dgm:cxn modelId="{B4B8EA23-0022-45A6-BAAE-5EB6DF487A77}" type="presOf" srcId="{A48B73D6-5B7E-40BD-BF87-C46469E2278C}" destId="{7D743581-8066-42E8-BC33-9B5B0B3F9A9C}" srcOrd="0" destOrd="0" presId="urn:microsoft.com/office/officeart/2008/layout/PictureStrips"/>
    <dgm:cxn modelId="{1744AA27-056E-421A-AC74-D6BEB0411216}" type="presOf" srcId="{9D3E7825-F783-4B7F-8A67-C4F2D27BD907}" destId="{6568A124-30FB-4EC3-ACDB-7182A9797F84}" srcOrd="0" destOrd="0" presId="urn:microsoft.com/office/officeart/2008/layout/PictureStrips"/>
    <dgm:cxn modelId="{C311AD27-45EA-4BE0-A6D8-22B21F50E542}" type="presOf" srcId="{09DD2671-7F8E-469C-B736-38DDDD8B9E6D}" destId="{A8B2F337-4B25-477B-9457-97E3EBE91FA0}" srcOrd="0" destOrd="0" presId="urn:microsoft.com/office/officeart/2008/layout/PictureStrips"/>
    <dgm:cxn modelId="{15E4DE32-1664-4D32-9D39-33D25113A6B1}" type="presOf" srcId="{A538198A-5F3A-4F20-9ED3-D8A5D2E73AB9}" destId="{283A5536-FEA8-411D-A25F-29ECADA92393}" srcOrd="0" destOrd="0" presId="urn:microsoft.com/office/officeart/2008/layout/PictureStrips"/>
    <dgm:cxn modelId="{A826793A-D765-4F2B-8153-47EAD7D93B50}" type="presOf" srcId="{D6D2B353-8F07-4059-BFB0-F87CC1B8EE68}" destId="{820CEC75-F6B4-4284-BB6E-56C9CBD17D2D}" srcOrd="0" destOrd="0" presId="urn:microsoft.com/office/officeart/2008/layout/PictureStrips"/>
    <dgm:cxn modelId="{61FD2263-3C7A-483F-84A1-4568E5DFACD9}" type="presOf" srcId="{3CB1819F-446C-4808-A8A0-6CFE67FE3BC7}" destId="{B717C45D-01BA-41A6-809E-A90C2EEE7D77}" srcOrd="0" destOrd="0" presId="urn:microsoft.com/office/officeart/2008/layout/PictureStrips"/>
    <dgm:cxn modelId="{3DCD8569-8AC5-4EC1-BDDC-C1A867891A05}" srcId="{09DD2671-7F8E-469C-B736-38DDDD8B9E6D}" destId="{3CB1819F-446C-4808-A8A0-6CFE67FE3BC7}" srcOrd="7" destOrd="0" parTransId="{10B897E2-B415-42FA-B10E-65DBAD58A7D8}" sibTransId="{5482D8BF-E48E-4093-ABD9-D78829215507}"/>
    <dgm:cxn modelId="{0938AD69-2E24-4B6B-9DAE-E63041B808FB}" srcId="{09DD2671-7F8E-469C-B736-38DDDD8B9E6D}" destId="{16079B4B-EECC-4B87-9471-D997C82F4C44}" srcOrd="6" destOrd="0" parTransId="{A0BA3B85-7C73-479A-8E41-C29EDB342890}" sibTransId="{3A8548E3-7D76-4FB1-BA9F-51A160933119}"/>
    <dgm:cxn modelId="{9DB0B351-0B72-44A1-8C2A-0EC94766B12E}" srcId="{09DD2671-7F8E-469C-B736-38DDDD8B9E6D}" destId="{9DDEDED7-556D-4734-9255-99755E7CB29B}" srcOrd="8" destOrd="0" parTransId="{4718CA10-D369-4DCA-905A-52CB015C7351}" sibTransId="{70CD58F9-1EBE-44A5-8A93-7418F43449F9}"/>
    <dgm:cxn modelId="{3427A975-7600-4FDC-BDB0-D80D37F92FB2}" srcId="{09DD2671-7F8E-469C-B736-38DDDD8B9E6D}" destId="{9D3E7825-F783-4B7F-8A67-C4F2D27BD907}" srcOrd="0" destOrd="0" parTransId="{1B43FDD7-7686-4FDD-A715-8A859CBB3891}" sibTransId="{E474525F-5DE3-4872-8E87-0653D70431EB}"/>
    <dgm:cxn modelId="{A490C77E-A00E-479D-9759-1488996769D1}" srcId="{09DD2671-7F8E-469C-B736-38DDDD8B9E6D}" destId="{D8C7FA7B-19D9-4FA3-9B87-A73A85BB5883}" srcOrd="11" destOrd="0" parTransId="{88B7E165-C6F3-4ECC-AC6B-FADAB49A1D96}" sibTransId="{DA6B95DC-5176-4E4F-B0A2-6C9B5299C781}"/>
    <dgm:cxn modelId="{BD771986-B972-4BE6-9305-68585C62269E}" type="presOf" srcId="{C506003D-295F-468E-87CE-CF187FB471B2}" destId="{08EE9098-0881-415D-AAB5-8B7BDCC8B470}" srcOrd="0" destOrd="0" presId="urn:microsoft.com/office/officeart/2008/layout/PictureStrips"/>
    <dgm:cxn modelId="{BDBCE288-5787-4870-BAEF-252B3866AFFD}" srcId="{09DD2671-7F8E-469C-B736-38DDDD8B9E6D}" destId="{920DD2FB-EC69-4930-B1DF-BD9BFA4D7F3B}" srcOrd="10" destOrd="0" parTransId="{319AAFE7-6FD5-4456-B934-10099EFD090F}" sibTransId="{6AEE55E8-245A-49B9-954B-A54305032248}"/>
    <dgm:cxn modelId="{8C76A2B0-F3A5-40A6-B0B0-053E0AC64F2E}" type="presOf" srcId="{D8C7FA7B-19D9-4FA3-9B87-A73A85BB5883}" destId="{979B63EF-11B8-4973-9025-B620F904DB5F}" srcOrd="0" destOrd="0" presId="urn:microsoft.com/office/officeart/2008/layout/PictureStrips"/>
    <dgm:cxn modelId="{BA4EA9BC-0057-49B5-B8A0-CB6463CBDB4F}" srcId="{09DD2671-7F8E-469C-B736-38DDDD8B9E6D}" destId="{C506003D-295F-468E-87CE-CF187FB471B2}" srcOrd="3" destOrd="0" parTransId="{C1A5C248-3F6D-4F13-AAEB-A99DB9F93AC7}" sibTransId="{93D0317B-6EEE-40C3-802A-D44C3308335C}"/>
    <dgm:cxn modelId="{B9F577C2-FDCE-4BA7-BCA9-3E7CBEF3CD55}" type="presOf" srcId="{CC4FC5CE-486B-4509-AFF1-EA969A1C3FED}" destId="{B785BE05-AC82-425F-94A1-96C049B7F41C}" srcOrd="0" destOrd="0" presId="urn:microsoft.com/office/officeart/2008/layout/PictureStrips"/>
    <dgm:cxn modelId="{36837CD2-38BB-4CF9-8AE6-7AEC49F822A5}" type="presOf" srcId="{9DDEDED7-556D-4734-9255-99755E7CB29B}" destId="{EB7D3A6C-48DD-4AD6-9EE5-D62596968120}" srcOrd="0" destOrd="0" presId="urn:microsoft.com/office/officeart/2008/layout/PictureStrips"/>
    <dgm:cxn modelId="{888A5FD6-0A31-4CA3-845D-BA01D5A03A36}" srcId="{09DD2671-7F8E-469C-B736-38DDDD8B9E6D}" destId="{1372021A-B473-4101-A4BF-E33BE444E848}" srcOrd="2" destOrd="0" parTransId="{C53A6419-6E76-4F8E-AD90-33D1E0F17828}" sibTransId="{315E8DC9-3A3F-44BD-8378-740EC8A6D16E}"/>
    <dgm:cxn modelId="{EC587ED9-338C-40EE-AA57-C0345DE384E1}" srcId="{09DD2671-7F8E-469C-B736-38DDDD8B9E6D}" destId="{CC4FC5CE-486B-4509-AFF1-EA969A1C3FED}" srcOrd="4" destOrd="0" parTransId="{5AE99619-B869-4B16-92BF-09F092DE8A1B}" sibTransId="{67939098-49AE-4A52-A7E8-C1C0ACFC2EF0}"/>
    <dgm:cxn modelId="{6A85F9E1-C47E-4B9B-9565-17FC7FB90A72}" srcId="{09DD2671-7F8E-469C-B736-38DDDD8B9E6D}" destId="{D6D2B353-8F07-4059-BFB0-F87CC1B8EE68}" srcOrd="9" destOrd="0" parTransId="{522A8245-4008-479E-AD56-734939553FE6}" sibTransId="{637F84A3-C290-4343-AC7E-0A1E763FA2AE}"/>
    <dgm:cxn modelId="{0F36A8F3-DE86-4FE0-8151-4B21CFADFE98}" srcId="{09DD2671-7F8E-469C-B736-38DDDD8B9E6D}" destId="{A538198A-5F3A-4F20-9ED3-D8A5D2E73AB9}" srcOrd="1" destOrd="0" parTransId="{A2672395-6519-48A7-BBF6-52FC0872617A}" sibTransId="{2AFFA41A-833B-49D1-93DB-4B59E0904A8B}"/>
    <dgm:cxn modelId="{B24B70FF-1D83-4BE5-B8B3-A0B538648ACE}" type="presOf" srcId="{16079B4B-EECC-4B87-9471-D997C82F4C44}" destId="{74FFB156-143E-43B6-9E2D-B04F323B20CB}" srcOrd="0" destOrd="0" presId="urn:microsoft.com/office/officeart/2008/layout/PictureStrips"/>
    <dgm:cxn modelId="{ABC08FFF-A05A-4353-9D20-58DE1DE3A736}" type="presOf" srcId="{920DD2FB-EC69-4930-B1DF-BD9BFA4D7F3B}" destId="{1F969E25-C535-426B-ACD1-AB42F3E8C5B7}" srcOrd="0" destOrd="0" presId="urn:microsoft.com/office/officeart/2008/layout/PictureStrips"/>
    <dgm:cxn modelId="{A8D3C348-B1EF-4D77-B0AD-7BBAE1D61C55}" type="presParOf" srcId="{A8B2F337-4B25-477B-9457-97E3EBE91FA0}" destId="{9BA43A8D-96EB-4D5B-B5BA-11936CC59BF3}" srcOrd="0" destOrd="0" presId="urn:microsoft.com/office/officeart/2008/layout/PictureStrips"/>
    <dgm:cxn modelId="{7FDD3CAF-3FE2-4C88-BA0A-D32AB4200AFB}" type="presParOf" srcId="{9BA43A8D-96EB-4D5B-B5BA-11936CC59BF3}" destId="{6568A124-30FB-4EC3-ACDB-7182A9797F84}" srcOrd="0" destOrd="0" presId="urn:microsoft.com/office/officeart/2008/layout/PictureStrips"/>
    <dgm:cxn modelId="{4BA9294F-7163-4BC3-A82B-2059803D1043}" type="presParOf" srcId="{9BA43A8D-96EB-4D5B-B5BA-11936CC59BF3}" destId="{0073E14D-8B38-4BBC-82F3-23B320DB892D}" srcOrd="1" destOrd="0" presId="urn:microsoft.com/office/officeart/2008/layout/PictureStrips"/>
    <dgm:cxn modelId="{58A43682-8E51-43C8-9150-1A372A615DB9}" type="presParOf" srcId="{A8B2F337-4B25-477B-9457-97E3EBE91FA0}" destId="{5CC17FB0-0B5A-4B73-BDCE-2139AD3F6F99}" srcOrd="1" destOrd="0" presId="urn:microsoft.com/office/officeart/2008/layout/PictureStrips"/>
    <dgm:cxn modelId="{98546756-CD49-46B6-906D-6538244D7769}" type="presParOf" srcId="{A8B2F337-4B25-477B-9457-97E3EBE91FA0}" destId="{92584A01-3E6C-4CDD-B86C-412D190883AA}" srcOrd="2" destOrd="0" presId="urn:microsoft.com/office/officeart/2008/layout/PictureStrips"/>
    <dgm:cxn modelId="{94AD4493-25C3-46D4-85F2-DEC2DEF865CA}" type="presParOf" srcId="{92584A01-3E6C-4CDD-B86C-412D190883AA}" destId="{283A5536-FEA8-411D-A25F-29ECADA92393}" srcOrd="0" destOrd="0" presId="urn:microsoft.com/office/officeart/2008/layout/PictureStrips"/>
    <dgm:cxn modelId="{9FC8F17D-8D23-482D-97C9-334A750EA2E6}" type="presParOf" srcId="{92584A01-3E6C-4CDD-B86C-412D190883AA}" destId="{E9A0F68F-0850-4E8E-AEA7-E14EBA99E48B}" srcOrd="1" destOrd="0" presId="urn:microsoft.com/office/officeart/2008/layout/PictureStrips"/>
    <dgm:cxn modelId="{9435AF43-28BC-4A73-9B99-9957F8FC50C7}" type="presParOf" srcId="{A8B2F337-4B25-477B-9457-97E3EBE91FA0}" destId="{6619814D-8294-47C2-B133-C7E303B9CEA2}" srcOrd="3" destOrd="0" presId="urn:microsoft.com/office/officeart/2008/layout/PictureStrips"/>
    <dgm:cxn modelId="{B076438B-E2D7-4A45-B5B7-339AB999969C}" type="presParOf" srcId="{A8B2F337-4B25-477B-9457-97E3EBE91FA0}" destId="{AB5F6A60-A431-4F50-9885-259985F607FF}" srcOrd="4" destOrd="0" presId="urn:microsoft.com/office/officeart/2008/layout/PictureStrips"/>
    <dgm:cxn modelId="{89446610-983F-4A5F-8F59-22B80E1F0B34}" type="presParOf" srcId="{AB5F6A60-A431-4F50-9885-259985F607FF}" destId="{97C0DB1F-280D-4FEA-B692-D242DE01AD11}" srcOrd="0" destOrd="0" presId="urn:microsoft.com/office/officeart/2008/layout/PictureStrips"/>
    <dgm:cxn modelId="{C4B76279-5A14-4616-983D-FA8CFB2B74DA}" type="presParOf" srcId="{AB5F6A60-A431-4F50-9885-259985F607FF}" destId="{A0AC24A5-DBA2-4A6A-BD94-A1A86362FC6F}" srcOrd="1" destOrd="0" presId="urn:microsoft.com/office/officeart/2008/layout/PictureStrips"/>
    <dgm:cxn modelId="{20F12803-3516-4DB7-AB19-90E984DDF1A7}" type="presParOf" srcId="{A8B2F337-4B25-477B-9457-97E3EBE91FA0}" destId="{A8881B93-9386-4EA4-8B02-8784025A2758}" srcOrd="5" destOrd="0" presId="urn:microsoft.com/office/officeart/2008/layout/PictureStrips"/>
    <dgm:cxn modelId="{68BA6659-FE2E-4BA1-A34C-E9D56EEB1B2B}" type="presParOf" srcId="{A8B2F337-4B25-477B-9457-97E3EBE91FA0}" destId="{D33DFED0-6A6A-4158-AD06-39AF6D7FEBFE}" srcOrd="6" destOrd="0" presId="urn:microsoft.com/office/officeart/2008/layout/PictureStrips"/>
    <dgm:cxn modelId="{6372D11A-5D17-48D0-A828-97D37481DD4A}" type="presParOf" srcId="{D33DFED0-6A6A-4158-AD06-39AF6D7FEBFE}" destId="{08EE9098-0881-415D-AAB5-8B7BDCC8B470}" srcOrd="0" destOrd="0" presId="urn:microsoft.com/office/officeart/2008/layout/PictureStrips"/>
    <dgm:cxn modelId="{FCA62AD7-00BB-4E00-B355-862C58C9AED5}" type="presParOf" srcId="{D33DFED0-6A6A-4158-AD06-39AF6D7FEBFE}" destId="{5CE970F0-2FF1-4CC2-A926-CF5AD8D2D376}" srcOrd="1" destOrd="0" presId="urn:microsoft.com/office/officeart/2008/layout/PictureStrips"/>
    <dgm:cxn modelId="{077796D2-7555-4970-896C-95E86989F547}" type="presParOf" srcId="{A8B2F337-4B25-477B-9457-97E3EBE91FA0}" destId="{EAAB8A18-8202-4ACF-9608-6149112F282D}" srcOrd="7" destOrd="0" presId="urn:microsoft.com/office/officeart/2008/layout/PictureStrips"/>
    <dgm:cxn modelId="{710984BF-CCDC-473D-B466-532648810A21}" type="presParOf" srcId="{A8B2F337-4B25-477B-9457-97E3EBE91FA0}" destId="{A087590F-E1CF-4283-AD44-6B164A48C095}" srcOrd="8" destOrd="0" presId="urn:microsoft.com/office/officeart/2008/layout/PictureStrips"/>
    <dgm:cxn modelId="{A31C37AC-37D1-4825-B28C-D8C0B011351F}" type="presParOf" srcId="{A087590F-E1CF-4283-AD44-6B164A48C095}" destId="{B785BE05-AC82-425F-94A1-96C049B7F41C}" srcOrd="0" destOrd="0" presId="urn:microsoft.com/office/officeart/2008/layout/PictureStrips"/>
    <dgm:cxn modelId="{22553238-E789-476B-A7C9-B6FFEBC27041}" type="presParOf" srcId="{A087590F-E1CF-4283-AD44-6B164A48C095}" destId="{55B8564D-6614-45BD-A333-D35EF0E29F08}" srcOrd="1" destOrd="0" presId="urn:microsoft.com/office/officeart/2008/layout/PictureStrips"/>
    <dgm:cxn modelId="{E240DB5B-CC46-474A-8BED-EF4E2D1A3AAA}" type="presParOf" srcId="{A8B2F337-4B25-477B-9457-97E3EBE91FA0}" destId="{C049C4E1-3DCC-4E9F-A2EA-F3CEA3BE5294}" srcOrd="9" destOrd="0" presId="urn:microsoft.com/office/officeart/2008/layout/PictureStrips"/>
    <dgm:cxn modelId="{3237C139-93EE-448B-BFF0-BFB13CDFA78E}" type="presParOf" srcId="{A8B2F337-4B25-477B-9457-97E3EBE91FA0}" destId="{0270D583-702C-4CC7-A57D-FFA83EA2A185}" srcOrd="10" destOrd="0" presId="urn:microsoft.com/office/officeart/2008/layout/PictureStrips"/>
    <dgm:cxn modelId="{2D241ABA-31EF-482F-B56F-90A21E53883C}" type="presParOf" srcId="{0270D583-702C-4CC7-A57D-FFA83EA2A185}" destId="{7D743581-8066-42E8-BC33-9B5B0B3F9A9C}" srcOrd="0" destOrd="0" presId="urn:microsoft.com/office/officeart/2008/layout/PictureStrips"/>
    <dgm:cxn modelId="{34FBE8E7-754A-4946-991B-405BB769449D}" type="presParOf" srcId="{0270D583-702C-4CC7-A57D-FFA83EA2A185}" destId="{DC2AF9FF-F4C3-49FA-8023-8127B41060B2}" srcOrd="1" destOrd="0" presId="urn:microsoft.com/office/officeart/2008/layout/PictureStrips"/>
    <dgm:cxn modelId="{C5575F1C-9782-48CE-873E-BF2CC608FCD6}" type="presParOf" srcId="{A8B2F337-4B25-477B-9457-97E3EBE91FA0}" destId="{9A045B84-81B9-4BBB-845B-DE774B9EAC14}" srcOrd="11" destOrd="0" presId="urn:microsoft.com/office/officeart/2008/layout/PictureStrips"/>
    <dgm:cxn modelId="{DD17D04E-CAFF-4CCA-B3B1-9B7AD9566AE8}" type="presParOf" srcId="{A8B2F337-4B25-477B-9457-97E3EBE91FA0}" destId="{66A48B32-44AF-4083-B081-048B8A1C3A24}" srcOrd="12" destOrd="0" presId="urn:microsoft.com/office/officeart/2008/layout/PictureStrips"/>
    <dgm:cxn modelId="{E07684EB-81B9-4E5F-8374-804402F8A513}" type="presParOf" srcId="{66A48B32-44AF-4083-B081-048B8A1C3A24}" destId="{74FFB156-143E-43B6-9E2D-B04F323B20CB}" srcOrd="0" destOrd="0" presId="urn:microsoft.com/office/officeart/2008/layout/PictureStrips"/>
    <dgm:cxn modelId="{00050F10-D1E4-4167-A2D4-6E1A5821F4E8}" type="presParOf" srcId="{66A48B32-44AF-4083-B081-048B8A1C3A24}" destId="{97329EFE-9B1B-4228-9B01-EB46A6EF1AA1}" srcOrd="1" destOrd="0" presId="urn:microsoft.com/office/officeart/2008/layout/PictureStrips"/>
    <dgm:cxn modelId="{BC1B43D0-CA3E-4E2F-A868-434876678E7C}" type="presParOf" srcId="{A8B2F337-4B25-477B-9457-97E3EBE91FA0}" destId="{E305721E-DE49-42F4-8B6A-6BDECEE9B75B}" srcOrd="13" destOrd="0" presId="urn:microsoft.com/office/officeart/2008/layout/PictureStrips"/>
    <dgm:cxn modelId="{980864CA-CA39-44BF-B652-26BEF49CA49A}" type="presParOf" srcId="{A8B2F337-4B25-477B-9457-97E3EBE91FA0}" destId="{DB12A322-6BF5-4650-95AA-4A748FB1DD24}" srcOrd="14" destOrd="0" presId="urn:microsoft.com/office/officeart/2008/layout/PictureStrips"/>
    <dgm:cxn modelId="{91E73DDB-74F0-4E47-A1D2-3B3C1475B759}" type="presParOf" srcId="{DB12A322-6BF5-4650-95AA-4A748FB1DD24}" destId="{B717C45D-01BA-41A6-809E-A90C2EEE7D77}" srcOrd="0" destOrd="0" presId="urn:microsoft.com/office/officeart/2008/layout/PictureStrips"/>
    <dgm:cxn modelId="{7A3D1528-BA49-4747-8B3C-B6089E2178CC}" type="presParOf" srcId="{DB12A322-6BF5-4650-95AA-4A748FB1DD24}" destId="{1B49A26B-DDBC-46F5-A8A3-6A5982AF7016}" srcOrd="1" destOrd="0" presId="urn:microsoft.com/office/officeart/2008/layout/PictureStrips"/>
    <dgm:cxn modelId="{443A7D09-94FD-4D29-A0B6-83F4FF675D25}" type="presParOf" srcId="{A8B2F337-4B25-477B-9457-97E3EBE91FA0}" destId="{1A9D4B6A-8423-443A-8C41-0D0C989FA490}" srcOrd="15" destOrd="0" presId="urn:microsoft.com/office/officeart/2008/layout/PictureStrips"/>
    <dgm:cxn modelId="{BCB822C2-9C92-4028-8FB2-0AF011106AA0}" type="presParOf" srcId="{A8B2F337-4B25-477B-9457-97E3EBE91FA0}" destId="{C72254D5-27C8-4A3F-A060-4B66088DC31E}" srcOrd="16" destOrd="0" presId="urn:microsoft.com/office/officeart/2008/layout/PictureStrips"/>
    <dgm:cxn modelId="{57E0BEB9-4836-4B0A-BC70-052440765728}" type="presParOf" srcId="{C72254D5-27C8-4A3F-A060-4B66088DC31E}" destId="{EB7D3A6C-48DD-4AD6-9EE5-D62596968120}" srcOrd="0" destOrd="0" presId="urn:microsoft.com/office/officeart/2008/layout/PictureStrips"/>
    <dgm:cxn modelId="{4E8272C5-F70B-40E9-BF32-BA21B8BA749D}" type="presParOf" srcId="{C72254D5-27C8-4A3F-A060-4B66088DC31E}" destId="{399E1A52-8CB1-4C09-8DE5-9A4768681A3C}" srcOrd="1" destOrd="0" presId="urn:microsoft.com/office/officeart/2008/layout/PictureStrips"/>
    <dgm:cxn modelId="{E6BAF747-B689-42BF-B514-01C04D3FDBDF}" type="presParOf" srcId="{A8B2F337-4B25-477B-9457-97E3EBE91FA0}" destId="{600ABADE-7A7B-4825-AABF-98F8EBD70DF9}" srcOrd="17" destOrd="0" presId="urn:microsoft.com/office/officeart/2008/layout/PictureStrips"/>
    <dgm:cxn modelId="{5238BF38-9780-4C28-9B57-E7D21619B84F}" type="presParOf" srcId="{A8B2F337-4B25-477B-9457-97E3EBE91FA0}" destId="{97F5C08F-EFF0-455D-9BAD-B937D86F9485}" srcOrd="18" destOrd="0" presId="urn:microsoft.com/office/officeart/2008/layout/PictureStrips"/>
    <dgm:cxn modelId="{622AA22B-2A49-4F3B-9D44-A376A1DB6F27}" type="presParOf" srcId="{97F5C08F-EFF0-455D-9BAD-B937D86F9485}" destId="{820CEC75-F6B4-4284-BB6E-56C9CBD17D2D}" srcOrd="0" destOrd="0" presId="urn:microsoft.com/office/officeart/2008/layout/PictureStrips"/>
    <dgm:cxn modelId="{EAE0CC73-F950-4029-9106-6D4353778C87}" type="presParOf" srcId="{97F5C08F-EFF0-455D-9BAD-B937D86F9485}" destId="{C65422F9-8BE8-4B3E-AAD2-4D8DD251CCB3}" srcOrd="1" destOrd="0" presId="urn:microsoft.com/office/officeart/2008/layout/PictureStrips"/>
    <dgm:cxn modelId="{BE755485-568F-4380-B6C5-64E4811BA399}" type="presParOf" srcId="{A8B2F337-4B25-477B-9457-97E3EBE91FA0}" destId="{8FBD18A5-5BD5-4EA0-BC40-882DE4FCB94B}" srcOrd="19" destOrd="0" presId="urn:microsoft.com/office/officeart/2008/layout/PictureStrips"/>
    <dgm:cxn modelId="{A5CF2307-D377-40D8-81CB-3292FC14A4C1}" type="presParOf" srcId="{A8B2F337-4B25-477B-9457-97E3EBE91FA0}" destId="{829DCA27-36BF-418E-8F55-CB5EA762C5FE}" srcOrd="20" destOrd="0" presId="urn:microsoft.com/office/officeart/2008/layout/PictureStrips"/>
    <dgm:cxn modelId="{6E593B13-0D10-40AD-A906-F6283F598A72}" type="presParOf" srcId="{829DCA27-36BF-418E-8F55-CB5EA762C5FE}" destId="{1F969E25-C535-426B-ACD1-AB42F3E8C5B7}" srcOrd="0" destOrd="0" presId="urn:microsoft.com/office/officeart/2008/layout/PictureStrips"/>
    <dgm:cxn modelId="{0691DE32-B8B2-47FC-995B-29DB9DC596B5}" type="presParOf" srcId="{829DCA27-36BF-418E-8F55-CB5EA762C5FE}" destId="{40FB85A9-4E8E-45E7-84A0-656705C17A00}" srcOrd="1" destOrd="0" presId="urn:microsoft.com/office/officeart/2008/layout/PictureStrips"/>
    <dgm:cxn modelId="{E7348162-E03A-4DDC-8F46-69EECED2602B}" type="presParOf" srcId="{A8B2F337-4B25-477B-9457-97E3EBE91FA0}" destId="{11445ABF-744D-43A0-B06F-BF287280CC97}" srcOrd="21" destOrd="0" presId="urn:microsoft.com/office/officeart/2008/layout/PictureStrips"/>
    <dgm:cxn modelId="{C7274F0B-4EFD-48BE-A853-F8DAE6FFB149}" type="presParOf" srcId="{A8B2F337-4B25-477B-9457-97E3EBE91FA0}" destId="{6544A2C5-CD20-4CE0-9EE4-44394A3A9DA7}" srcOrd="22" destOrd="0" presId="urn:microsoft.com/office/officeart/2008/layout/PictureStrips"/>
    <dgm:cxn modelId="{9645F0B7-9B8E-469D-B8E2-5D5E035CB14E}" type="presParOf" srcId="{6544A2C5-CD20-4CE0-9EE4-44394A3A9DA7}" destId="{979B63EF-11B8-4973-9025-B620F904DB5F}" srcOrd="0" destOrd="0" presId="urn:microsoft.com/office/officeart/2008/layout/PictureStrips"/>
    <dgm:cxn modelId="{6BA05071-8420-4E95-B38E-C6DD366AFAFB}" type="presParOf" srcId="{6544A2C5-CD20-4CE0-9EE4-44394A3A9DA7}" destId="{97C6D6AC-3156-4AFC-9DA4-2D9EFD8ACA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E1CC6-862F-46C3-8093-114A1ED4A6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D815260-BC29-4FBF-9134-D63342519E20}">
      <dgm:prSet phldrT="[Text]"/>
      <dgm:spPr>
        <a:solidFill>
          <a:schemeClr val="tx1"/>
        </a:solidFill>
        <a:effectLst>
          <a:outerShdw blurRad="50800" dist="38100" dir="5400000" algn="t" rotWithShape="0">
            <a:prstClr val="black">
              <a:alpha val="40000"/>
            </a:prstClr>
          </a:outerShdw>
        </a:effectLst>
      </dgm:spPr>
      <dgm:t>
        <a:bodyPr/>
        <a:lstStyle/>
        <a:p>
          <a:r>
            <a:rPr lang="en-GB" dirty="0"/>
            <a:t>Kubernetes Docs</a:t>
          </a:r>
        </a:p>
      </dgm:t>
      <dgm:extLst>
        <a:ext uri="{E40237B7-FDA0-4F09-8148-C483321AD2D9}">
          <dgm14:cNvPr xmlns:dgm14="http://schemas.microsoft.com/office/drawing/2010/diagram" id="0" name="">
            <a:hlinkClick xmlns:r="http://schemas.openxmlformats.org/officeDocument/2006/relationships" r:id="rId1"/>
          </dgm14:cNvPr>
        </a:ext>
      </dgm:extLst>
    </dgm:pt>
    <dgm:pt modelId="{82F4BD34-7461-416B-B2CB-E24ADD144386}" type="parTrans" cxnId="{4B585218-1F9E-44AC-8838-147794DF68D6}">
      <dgm:prSet/>
      <dgm:spPr/>
      <dgm:t>
        <a:bodyPr/>
        <a:lstStyle/>
        <a:p>
          <a:endParaRPr lang="en-GB"/>
        </a:p>
      </dgm:t>
    </dgm:pt>
    <dgm:pt modelId="{A6870519-C67B-485C-85CD-3C94F5E7BF3A}" type="sibTrans" cxnId="{4B585218-1F9E-44AC-8838-147794DF68D6}">
      <dgm:prSet/>
      <dgm:spPr/>
      <dgm:t>
        <a:bodyPr/>
        <a:lstStyle/>
        <a:p>
          <a:endParaRPr lang="en-GB"/>
        </a:p>
      </dgm:t>
    </dgm:pt>
    <dgm:pt modelId="{AD33DF97-58B0-40AD-B08D-AE1AA6D0AEFA}">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 Hands On Lab</a:t>
          </a:r>
        </a:p>
      </dgm:t>
      <dgm:extLst>
        <a:ext uri="{E40237B7-FDA0-4F09-8148-C483321AD2D9}">
          <dgm14:cNvPr xmlns:dgm14="http://schemas.microsoft.com/office/drawing/2010/diagram" id="0" name="">
            <a:hlinkClick xmlns:r="http://schemas.openxmlformats.org/officeDocument/2006/relationships" r:id="rId2"/>
          </dgm14:cNvPr>
        </a:ext>
      </dgm:extLst>
    </dgm:pt>
    <dgm:pt modelId="{BAEA96D7-DEF7-411C-8F8B-745EB2F07D71}" type="parTrans" cxnId="{9160894F-2B17-4360-BF45-9D1CCE207870}">
      <dgm:prSet/>
      <dgm:spPr/>
      <dgm:t>
        <a:bodyPr/>
        <a:lstStyle/>
        <a:p>
          <a:endParaRPr lang="en-GB"/>
        </a:p>
      </dgm:t>
    </dgm:pt>
    <dgm:pt modelId="{ED72E8D3-5564-44A8-A1E1-6232C1B5DFE8}" type="sibTrans" cxnId="{9160894F-2B17-4360-BF45-9D1CCE207870}">
      <dgm:prSet/>
      <dgm:spPr/>
      <dgm:t>
        <a:bodyPr/>
        <a:lstStyle/>
        <a:p>
          <a:endParaRPr lang="en-GB"/>
        </a:p>
      </dgm:t>
    </dgm:pt>
    <dgm:pt modelId="{07EF55FC-7020-4254-AB64-451962B658E2}">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a:t>
          </a:r>
        </a:p>
        <a:p>
          <a:r>
            <a:rPr lang="en-GB" dirty="0">
              <a:solidFill>
                <a:schemeClr val="tx1"/>
              </a:solidFill>
            </a:rPr>
            <a:t>Workshop</a:t>
          </a:r>
        </a:p>
      </dgm:t>
      <dgm:extLst>
        <a:ext uri="{E40237B7-FDA0-4F09-8148-C483321AD2D9}">
          <dgm14:cNvPr xmlns:dgm14="http://schemas.microsoft.com/office/drawing/2010/diagram" id="0" name="">
            <a:hlinkClick xmlns:r="http://schemas.openxmlformats.org/officeDocument/2006/relationships" r:id="rId3"/>
          </dgm14:cNvPr>
        </a:ext>
      </dgm:extLst>
    </dgm:pt>
    <dgm:pt modelId="{C6369AEC-E54F-4F40-AB46-23411B630DCB}" type="parTrans" cxnId="{4FE74FE2-B3DF-4537-87DD-6EEEF5D4DD3A}">
      <dgm:prSet/>
      <dgm:spPr/>
      <dgm:t>
        <a:bodyPr/>
        <a:lstStyle/>
        <a:p>
          <a:endParaRPr lang="en-GB"/>
        </a:p>
      </dgm:t>
    </dgm:pt>
    <dgm:pt modelId="{D5782EA3-01C4-4D27-8A46-3205569602EF}" type="sibTrans" cxnId="{4FE74FE2-B3DF-4537-87DD-6EEEF5D4DD3A}">
      <dgm:prSet/>
      <dgm:spPr/>
      <dgm:t>
        <a:bodyPr/>
        <a:lstStyle/>
        <a:p>
          <a:endParaRPr lang="en-GB"/>
        </a:p>
      </dgm:t>
    </dgm:pt>
    <dgm:pt modelId="{F832DCF3-83F8-47AA-BDDB-1BB36C54EDA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err="1"/>
            <a:t>Katacoda</a:t>
          </a:r>
          <a:endParaRPr lang="en-GB" dirty="0"/>
        </a:p>
        <a:p>
          <a:r>
            <a:rPr lang="en-GB" dirty="0"/>
            <a:t>Courses</a:t>
          </a:r>
        </a:p>
      </dgm:t>
      <dgm:extLst>
        <a:ext uri="{E40237B7-FDA0-4F09-8148-C483321AD2D9}">
          <dgm14:cNvPr xmlns:dgm14="http://schemas.microsoft.com/office/drawing/2010/diagram" id="0" name="">
            <a:hlinkClick xmlns:r="http://schemas.openxmlformats.org/officeDocument/2006/relationships" r:id="rId4"/>
          </dgm14:cNvPr>
        </a:ext>
      </dgm:extLst>
    </dgm:pt>
    <dgm:pt modelId="{25B0170F-2781-4311-A1F3-FC5A3A5A9A40}" type="parTrans" cxnId="{9EEE388E-78DC-4E16-8787-C297C2F87276}">
      <dgm:prSet/>
      <dgm:spPr/>
      <dgm:t>
        <a:bodyPr/>
        <a:lstStyle/>
        <a:p>
          <a:endParaRPr lang="en-GB"/>
        </a:p>
      </dgm:t>
    </dgm:pt>
    <dgm:pt modelId="{AE54C6CB-A29C-4235-B941-C34200A5CED5}" type="sibTrans" cxnId="{9EEE388E-78DC-4E16-8787-C297C2F87276}">
      <dgm:prSet/>
      <dgm:spPr/>
      <dgm:t>
        <a:bodyPr/>
        <a:lstStyle/>
        <a:p>
          <a:endParaRPr lang="en-GB"/>
        </a:p>
      </dgm:t>
    </dgm:pt>
    <dgm:pt modelId="{3F8FF4D4-2566-4587-AD17-1367C5DDE24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a:t>Udemy Course</a:t>
          </a:r>
        </a:p>
      </dgm:t>
      <dgm:extLst>
        <a:ext uri="{E40237B7-FDA0-4F09-8148-C483321AD2D9}">
          <dgm14:cNvPr xmlns:dgm14="http://schemas.microsoft.com/office/drawing/2010/diagram" id="0" name="">
            <a:hlinkClick xmlns:r="http://schemas.openxmlformats.org/officeDocument/2006/relationships" r:id="rId5"/>
          </dgm14:cNvPr>
        </a:ext>
      </dgm:extLst>
    </dgm:pt>
    <dgm:pt modelId="{B9E9FAA8-9AF6-4A8A-B653-5E500EA21D7C}" type="parTrans" cxnId="{32E11C14-E1E7-4874-8550-2AF32842EFFC}">
      <dgm:prSet/>
      <dgm:spPr/>
      <dgm:t>
        <a:bodyPr/>
        <a:lstStyle/>
        <a:p>
          <a:endParaRPr lang="en-GB"/>
        </a:p>
      </dgm:t>
    </dgm:pt>
    <dgm:pt modelId="{30C7A895-521A-4C1D-AE79-3DBE9CBBDC2F}" type="sibTrans" cxnId="{32E11C14-E1E7-4874-8550-2AF32842EFFC}">
      <dgm:prSet/>
      <dgm:spPr/>
      <dgm:t>
        <a:bodyPr/>
        <a:lstStyle/>
        <a:p>
          <a:endParaRPr lang="en-GB"/>
        </a:p>
      </dgm:t>
    </dgm:pt>
    <dgm:pt modelId="{D8E9DBC9-F5A7-4719-9608-91A12CC91A78}">
      <dgm:prSet phldrT="[Text]"/>
      <dgm:spPr>
        <a:solidFill>
          <a:schemeClr val="tx1"/>
        </a:solidFill>
        <a:effectLst>
          <a:outerShdw blurRad="50800" dist="38100" dir="5400000" algn="t" rotWithShape="0">
            <a:prstClr val="black">
              <a:alpha val="40000"/>
            </a:prstClr>
          </a:outerShdw>
        </a:effectLst>
      </dgm:spPr>
      <dgm:t>
        <a:bodyPr/>
        <a:lstStyle/>
        <a:p>
          <a:r>
            <a:rPr lang="en-GB"/>
            <a:t>API Reference</a:t>
          </a:r>
          <a:endParaRPr lang="en-GB" dirty="0"/>
        </a:p>
      </dgm:t>
      <dgm:extLst>
        <a:ext uri="{E40237B7-FDA0-4F09-8148-C483321AD2D9}">
          <dgm14:cNvPr xmlns:dgm14="http://schemas.microsoft.com/office/drawing/2010/diagram" id="0" name="">
            <a:hlinkClick xmlns:r="http://schemas.openxmlformats.org/officeDocument/2006/relationships" r:id="rId6"/>
          </dgm14:cNvPr>
        </a:ext>
      </dgm:extLst>
    </dgm:pt>
    <dgm:pt modelId="{27E0A52B-460C-4FFB-A247-4FE602835B1C}" type="parTrans" cxnId="{1585D5AB-BECC-42D3-B0F1-C9E389542113}">
      <dgm:prSet/>
      <dgm:spPr/>
      <dgm:t>
        <a:bodyPr/>
        <a:lstStyle/>
        <a:p>
          <a:endParaRPr lang="en-GB"/>
        </a:p>
      </dgm:t>
    </dgm:pt>
    <dgm:pt modelId="{A554E32F-747C-4C75-9753-470A6D5EA9F3}" type="sibTrans" cxnId="{1585D5AB-BECC-42D3-B0F1-C9E389542113}">
      <dgm:prSet/>
      <dgm:spPr/>
      <dgm:t>
        <a:bodyPr/>
        <a:lstStyle/>
        <a:p>
          <a:endParaRPr lang="en-GB"/>
        </a:p>
      </dgm:t>
    </dgm:pt>
    <dgm:pt modelId="{C454F84F-DDD9-4734-8D56-B7196AA1EA2A}" type="pres">
      <dgm:prSet presAssocID="{022E1CC6-862F-46C3-8093-114A1ED4A6D9}" presName="diagram" presStyleCnt="0">
        <dgm:presLayoutVars>
          <dgm:dir/>
          <dgm:resizeHandles val="exact"/>
        </dgm:presLayoutVars>
      </dgm:prSet>
      <dgm:spPr/>
    </dgm:pt>
    <dgm:pt modelId="{C1C731DA-93A9-4784-9217-EE45E22DCF88}" type="pres">
      <dgm:prSet presAssocID="{1D815260-BC29-4FBF-9134-D63342519E20}" presName="node" presStyleLbl="node1" presStyleIdx="0" presStyleCnt="6">
        <dgm:presLayoutVars>
          <dgm:bulletEnabled val="1"/>
        </dgm:presLayoutVars>
      </dgm:prSet>
      <dgm:spPr/>
    </dgm:pt>
    <dgm:pt modelId="{2971682F-A36F-496B-B2F7-1C8C53F51593}" type="pres">
      <dgm:prSet presAssocID="{A6870519-C67B-485C-85CD-3C94F5E7BF3A}" presName="sibTrans" presStyleCnt="0"/>
      <dgm:spPr/>
    </dgm:pt>
    <dgm:pt modelId="{95B4994E-CE32-4E73-A297-F9195A92E79B}" type="pres">
      <dgm:prSet presAssocID="{D8E9DBC9-F5A7-4719-9608-91A12CC91A78}" presName="node" presStyleLbl="node1" presStyleIdx="1" presStyleCnt="6">
        <dgm:presLayoutVars>
          <dgm:bulletEnabled val="1"/>
        </dgm:presLayoutVars>
      </dgm:prSet>
      <dgm:spPr/>
    </dgm:pt>
    <dgm:pt modelId="{E3107FFA-D79F-4C82-8D99-6D1B874E2FA3}" type="pres">
      <dgm:prSet presAssocID="{A554E32F-747C-4C75-9753-470A6D5EA9F3}" presName="sibTrans" presStyleCnt="0"/>
      <dgm:spPr/>
    </dgm:pt>
    <dgm:pt modelId="{F7076DBA-37C2-47E7-8621-AB5F2AF7F134}" type="pres">
      <dgm:prSet presAssocID="{AD33DF97-58B0-40AD-B08D-AE1AA6D0AEFA}" presName="node" presStyleLbl="node1" presStyleIdx="2" presStyleCnt="6">
        <dgm:presLayoutVars>
          <dgm:bulletEnabled val="1"/>
        </dgm:presLayoutVars>
      </dgm:prSet>
      <dgm:spPr/>
    </dgm:pt>
    <dgm:pt modelId="{584EFD6D-7088-4D5A-B791-D52F86EE5924}" type="pres">
      <dgm:prSet presAssocID="{ED72E8D3-5564-44A8-A1E1-6232C1B5DFE8}" presName="sibTrans" presStyleCnt="0"/>
      <dgm:spPr/>
    </dgm:pt>
    <dgm:pt modelId="{5DEA6634-FD9E-4228-92E4-A63F6D3C794F}" type="pres">
      <dgm:prSet presAssocID="{07EF55FC-7020-4254-AB64-451962B658E2}" presName="node" presStyleLbl="node1" presStyleIdx="3" presStyleCnt="6">
        <dgm:presLayoutVars>
          <dgm:bulletEnabled val="1"/>
        </dgm:presLayoutVars>
      </dgm:prSet>
      <dgm:spPr/>
    </dgm:pt>
    <dgm:pt modelId="{0E646238-85BE-4CD0-A875-E38D6CE1A37C}" type="pres">
      <dgm:prSet presAssocID="{D5782EA3-01C4-4D27-8A46-3205569602EF}" presName="sibTrans" presStyleCnt="0"/>
      <dgm:spPr/>
    </dgm:pt>
    <dgm:pt modelId="{8D7181A7-BFDD-48FB-B471-2DC85587B72F}" type="pres">
      <dgm:prSet presAssocID="{F832DCF3-83F8-47AA-BDDB-1BB36C54EDA9}" presName="node" presStyleLbl="node1" presStyleIdx="4" presStyleCnt="6">
        <dgm:presLayoutVars>
          <dgm:bulletEnabled val="1"/>
        </dgm:presLayoutVars>
      </dgm:prSet>
      <dgm:spPr/>
    </dgm:pt>
    <dgm:pt modelId="{0480A9C8-E496-49E6-B33A-E5A45C2D8FE5}" type="pres">
      <dgm:prSet presAssocID="{AE54C6CB-A29C-4235-B941-C34200A5CED5}" presName="sibTrans" presStyleCnt="0"/>
      <dgm:spPr/>
    </dgm:pt>
    <dgm:pt modelId="{00BB591A-2B15-406E-AAB4-08355ECB7F52}" type="pres">
      <dgm:prSet presAssocID="{3F8FF4D4-2566-4587-AD17-1367C5DDE249}" presName="node" presStyleLbl="node1" presStyleIdx="5" presStyleCnt="6">
        <dgm:presLayoutVars>
          <dgm:bulletEnabled val="1"/>
        </dgm:presLayoutVars>
      </dgm:prSet>
      <dgm:spPr/>
    </dgm:pt>
  </dgm:ptLst>
  <dgm:cxnLst>
    <dgm:cxn modelId="{32E11C14-E1E7-4874-8550-2AF32842EFFC}" srcId="{022E1CC6-862F-46C3-8093-114A1ED4A6D9}" destId="{3F8FF4D4-2566-4587-AD17-1367C5DDE249}" srcOrd="5" destOrd="0" parTransId="{B9E9FAA8-9AF6-4A8A-B653-5E500EA21D7C}" sibTransId="{30C7A895-521A-4C1D-AE79-3DBE9CBBDC2F}"/>
    <dgm:cxn modelId="{4B585218-1F9E-44AC-8838-147794DF68D6}" srcId="{022E1CC6-862F-46C3-8093-114A1ED4A6D9}" destId="{1D815260-BC29-4FBF-9134-D63342519E20}" srcOrd="0" destOrd="0" parTransId="{82F4BD34-7461-416B-B2CB-E24ADD144386}" sibTransId="{A6870519-C67B-485C-85CD-3C94F5E7BF3A}"/>
    <dgm:cxn modelId="{F1A35922-F762-47B7-ADBD-C5450B59C4FF}" type="presOf" srcId="{07EF55FC-7020-4254-AB64-451962B658E2}" destId="{5DEA6634-FD9E-4228-92E4-A63F6D3C794F}" srcOrd="0" destOrd="0" presId="urn:microsoft.com/office/officeart/2005/8/layout/default"/>
    <dgm:cxn modelId="{8D70BB3C-84A4-4FD9-81F1-912C0B4145E4}" type="presOf" srcId="{F832DCF3-83F8-47AA-BDDB-1BB36C54EDA9}" destId="{8D7181A7-BFDD-48FB-B471-2DC85587B72F}" srcOrd="0" destOrd="0" presId="urn:microsoft.com/office/officeart/2005/8/layout/default"/>
    <dgm:cxn modelId="{9160894F-2B17-4360-BF45-9D1CCE207870}" srcId="{022E1CC6-862F-46C3-8093-114A1ED4A6D9}" destId="{AD33DF97-58B0-40AD-B08D-AE1AA6D0AEFA}" srcOrd="2" destOrd="0" parTransId="{BAEA96D7-DEF7-411C-8F8B-745EB2F07D71}" sibTransId="{ED72E8D3-5564-44A8-A1E1-6232C1B5DFE8}"/>
    <dgm:cxn modelId="{9EEE388E-78DC-4E16-8787-C297C2F87276}" srcId="{022E1CC6-862F-46C3-8093-114A1ED4A6D9}" destId="{F832DCF3-83F8-47AA-BDDB-1BB36C54EDA9}" srcOrd="4" destOrd="0" parTransId="{25B0170F-2781-4311-A1F3-FC5A3A5A9A40}" sibTransId="{AE54C6CB-A29C-4235-B941-C34200A5CED5}"/>
    <dgm:cxn modelId="{F9CD0A93-C9AD-41DC-BF00-7B4D69EFD87D}" type="presOf" srcId="{AD33DF97-58B0-40AD-B08D-AE1AA6D0AEFA}" destId="{F7076DBA-37C2-47E7-8621-AB5F2AF7F134}" srcOrd="0" destOrd="0" presId="urn:microsoft.com/office/officeart/2005/8/layout/default"/>
    <dgm:cxn modelId="{C1661695-A6B5-4881-8E13-66AA8E298012}" type="presOf" srcId="{3F8FF4D4-2566-4587-AD17-1367C5DDE249}" destId="{00BB591A-2B15-406E-AAB4-08355ECB7F52}" srcOrd="0" destOrd="0" presId="urn:microsoft.com/office/officeart/2005/8/layout/default"/>
    <dgm:cxn modelId="{FC8D7E9E-6683-4FB9-8C05-23BC7E1246B3}" type="presOf" srcId="{022E1CC6-862F-46C3-8093-114A1ED4A6D9}" destId="{C454F84F-DDD9-4734-8D56-B7196AA1EA2A}" srcOrd="0" destOrd="0" presId="urn:microsoft.com/office/officeart/2005/8/layout/default"/>
    <dgm:cxn modelId="{1585D5AB-BECC-42D3-B0F1-C9E389542113}" srcId="{022E1CC6-862F-46C3-8093-114A1ED4A6D9}" destId="{D8E9DBC9-F5A7-4719-9608-91A12CC91A78}" srcOrd="1" destOrd="0" parTransId="{27E0A52B-460C-4FFB-A247-4FE602835B1C}" sibTransId="{A554E32F-747C-4C75-9753-470A6D5EA9F3}"/>
    <dgm:cxn modelId="{72D419AE-14EB-47F2-A539-D189DE278D79}" type="presOf" srcId="{1D815260-BC29-4FBF-9134-D63342519E20}" destId="{C1C731DA-93A9-4784-9217-EE45E22DCF88}" srcOrd="0" destOrd="0" presId="urn:microsoft.com/office/officeart/2005/8/layout/default"/>
    <dgm:cxn modelId="{4FE74FE2-B3DF-4537-87DD-6EEEF5D4DD3A}" srcId="{022E1CC6-862F-46C3-8093-114A1ED4A6D9}" destId="{07EF55FC-7020-4254-AB64-451962B658E2}" srcOrd="3" destOrd="0" parTransId="{C6369AEC-E54F-4F40-AB46-23411B630DCB}" sibTransId="{D5782EA3-01C4-4D27-8A46-3205569602EF}"/>
    <dgm:cxn modelId="{EE3DC2F1-F02E-47C5-80D3-B33A2FEC5DD7}" type="presOf" srcId="{D8E9DBC9-F5A7-4719-9608-91A12CC91A78}" destId="{95B4994E-CE32-4E73-A297-F9195A92E79B}" srcOrd="0" destOrd="0" presId="urn:microsoft.com/office/officeart/2005/8/layout/default"/>
    <dgm:cxn modelId="{05E2B738-4856-42A8-8978-B4D3890E66D4}" type="presParOf" srcId="{C454F84F-DDD9-4734-8D56-B7196AA1EA2A}" destId="{C1C731DA-93A9-4784-9217-EE45E22DCF88}" srcOrd="0" destOrd="0" presId="urn:microsoft.com/office/officeart/2005/8/layout/default"/>
    <dgm:cxn modelId="{7D8099EE-4FE2-4867-999B-28334A8C8CF4}" type="presParOf" srcId="{C454F84F-DDD9-4734-8D56-B7196AA1EA2A}" destId="{2971682F-A36F-496B-B2F7-1C8C53F51593}" srcOrd="1" destOrd="0" presId="urn:microsoft.com/office/officeart/2005/8/layout/default"/>
    <dgm:cxn modelId="{D63B5443-47EA-4369-8D16-F5FEC4DF8927}" type="presParOf" srcId="{C454F84F-DDD9-4734-8D56-B7196AA1EA2A}" destId="{95B4994E-CE32-4E73-A297-F9195A92E79B}" srcOrd="2" destOrd="0" presId="urn:microsoft.com/office/officeart/2005/8/layout/default"/>
    <dgm:cxn modelId="{BB7D83F4-48F4-4E9B-8851-F10FD3DD26FA}" type="presParOf" srcId="{C454F84F-DDD9-4734-8D56-B7196AA1EA2A}" destId="{E3107FFA-D79F-4C82-8D99-6D1B874E2FA3}" srcOrd="3" destOrd="0" presId="urn:microsoft.com/office/officeart/2005/8/layout/default"/>
    <dgm:cxn modelId="{30D743CD-7A3E-48CA-BD30-13948D025368}" type="presParOf" srcId="{C454F84F-DDD9-4734-8D56-B7196AA1EA2A}" destId="{F7076DBA-37C2-47E7-8621-AB5F2AF7F134}" srcOrd="4" destOrd="0" presId="urn:microsoft.com/office/officeart/2005/8/layout/default"/>
    <dgm:cxn modelId="{23BD4E66-896B-4F02-87C9-141224F1151E}" type="presParOf" srcId="{C454F84F-DDD9-4734-8D56-B7196AA1EA2A}" destId="{584EFD6D-7088-4D5A-B791-D52F86EE5924}" srcOrd="5" destOrd="0" presId="urn:microsoft.com/office/officeart/2005/8/layout/default"/>
    <dgm:cxn modelId="{61E5980C-642C-41E3-AFB4-F38A7B01E24C}" type="presParOf" srcId="{C454F84F-DDD9-4734-8D56-B7196AA1EA2A}" destId="{5DEA6634-FD9E-4228-92E4-A63F6D3C794F}" srcOrd="6" destOrd="0" presId="urn:microsoft.com/office/officeart/2005/8/layout/default"/>
    <dgm:cxn modelId="{25FE55D2-ED82-406A-9E87-985E1188A51C}" type="presParOf" srcId="{C454F84F-DDD9-4734-8D56-B7196AA1EA2A}" destId="{0E646238-85BE-4CD0-A875-E38D6CE1A37C}" srcOrd="7" destOrd="0" presId="urn:microsoft.com/office/officeart/2005/8/layout/default"/>
    <dgm:cxn modelId="{32AA01CF-E830-452B-BF6B-F626685BAB19}" type="presParOf" srcId="{C454F84F-DDD9-4734-8D56-B7196AA1EA2A}" destId="{8D7181A7-BFDD-48FB-B471-2DC85587B72F}" srcOrd="8" destOrd="0" presId="urn:microsoft.com/office/officeart/2005/8/layout/default"/>
    <dgm:cxn modelId="{A52CDAA6-48B7-4CD6-B457-2E60AD660E48}" type="presParOf" srcId="{C454F84F-DDD9-4734-8D56-B7196AA1EA2A}" destId="{0480A9C8-E496-49E6-B33A-E5A45C2D8FE5}" srcOrd="9" destOrd="0" presId="urn:microsoft.com/office/officeart/2005/8/layout/default"/>
    <dgm:cxn modelId="{12DBDF39-9BF7-4641-BC5C-6C1B7A19BDDB}" type="presParOf" srcId="{C454F84F-DDD9-4734-8D56-B7196AA1EA2A}" destId="{00BB591A-2B15-406E-AAB4-08355ECB7F52}" srcOrd="10" destOrd="0" presId="urn:microsoft.com/office/officeart/2005/8/layout/default"/>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8A124-30FB-4EC3-ACDB-7182A9797F84}">
      <dsp:nvSpPr>
        <dsp:cNvPr id="0" name=""/>
        <dsp:cNvSpPr/>
      </dsp:nvSpPr>
      <dsp:spPr>
        <a:xfrm>
          <a:off x="135790"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Easily load balance stateless services</a:t>
          </a:r>
        </a:p>
      </dsp:txBody>
      <dsp:txXfrm>
        <a:off x="135790" y="508551"/>
        <a:ext cx="3135364" cy="979801"/>
      </dsp:txXfrm>
    </dsp:sp>
    <dsp:sp modelId="{0073E14D-8B38-4BBC-82F3-23B320DB892D}">
      <dsp:nvSpPr>
        <dsp:cNvPr id="0" name=""/>
        <dsp:cNvSpPr/>
      </dsp:nvSpPr>
      <dsp:spPr>
        <a:xfrm>
          <a:off x="515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A5536-FEA8-411D-A25F-29ECADA92393}">
      <dsp:nvSpPr>
        <dsp:cNvPr id="0" name=""/>
        <dsp:cNvSpPr/>
      </dsp:nvSpPr>
      <dsp:spPr>
        <a:xfrm>
          <a:off x="3580295"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Seamless integration with cloud providers</a:t>
          </a:r>
          <a:endParaRPr lang="en-GB" sz="1900" kern="1200" dirty="0">
            <a:solidFill>
              <a:schemeClr val="bg1">
                <a:lumMod val="25000"/>
              </a:schemeClr>
            </a:solidFill>
          </a:endParaRPr>
        </a:p>
      </dsp:txBody>
      <dsp:txXfrm>
        <a:off x="3580295" y="508551"/>
        <a:ext cx="3135364" cy="979801"/>
      </dsp:txXfrm>
    </dsp:sp>
    <dsp:sp modelId="{E9A0F68F-0850-4E8E-AEA7-E14EBA99E48B}">
      <dsp:nvSpPr>
        <dsp:cNvPr id="0" name=""/>
        <dsp:cNvSpPr/>
      </dsp:nvSpPr>
      <dsp:spPr>
        <a:xfrm>
          <a:off x="3449655"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C0DB1F-280D-4FEA-B692-D242DE01AD11}">
      <dsp:nvSpPr>
        <dsp:cNvPr id="0" name=""/>
        <dsp:cNvSpPr/>
      </dsp:nvSpPr>
      <dsp:spPr>
        <a:xfrm>
          <a:off x="7024801"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Extendable and pluggable</a:t>
          </a:r>
          <a:endParaRPr lang="en-GB" sz="1900" kern="1200" dirty="0">
            <a:solidFill>
              <a:schemeClr val="bg1">
                <a:lumMod val="25000"/>
              </a:schemeClr>
            </a:solidFill>
          </a:endParaRPr>
        </a:p>
      </dsp:txBody>
      <dsp:txXfrm>
        <a:off x="7024801" y="508551"/>
        <a:ext cx="3135364" cy="979801"/>
      </dsp:txXfrm>
    </dsp:sp>
    <dsp:sp modelId="{A0AC24A5-DBA2-4A6A-BD94-A1A86362FC6F}">
      <dsp:nvSpPr>
        <dsp:cNvPr id="0" name=""/>
        <dsp:cNvSpPr/>
      </dsp:nvSpPr>
      <dsp:spPr>
        <a:xfrm>
          <a:off x="689416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EE9098-0881-415D-AAB5-8B7BDCC8B470}">
      <dsp:nvSpPr>
        <dsp:cNvPr id="0" name=""/>
        <dsp:cNvSpPr/>
      </dsp:nvSpPr>
      <dsp:spPr>
        <a:xfrm>
          <a:off x="135790"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Auto scaling and hyper scale</a:t>
          </a:r>
        </a:p>
      </dsp:txBody>
      <dsp:txXfrm>
        <a:off x="135790" y="1742012"/>
        <a:ext cx="3135364" cy="979801"/>
      </dsp:txXfrm>
    </dsp:sp>
    <dsp:sp modelId="{5CE970F0-2FF1-4CC2-A926-CF5AD8D2D376}">
      <dsp:nvSpPr>
        <dsp:cNvPr id="0" name=""/>
        <dsp:cNvSpPr/>
      </dsp:nvSpPr>
      <dsp:spPr>
        <a:xfrm>
          <a:off x="515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5BE05-AC82-425F-94A1-96C049B7F41C}">
      <dsp:nvSpPr>
        <dsp:cNvPr id="0" name=""/>
        <dsp:cNvSpPr/>
      </dsp:nvSpPr>
      <dsp:spPr>
        <a:xfrm>
          <a:off x="3580295"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Run stateful services with persistence</a:t>
          </a:r>
          <a:endParaRPr lang="en-GB" sz="1900" kern="1200" dirty="0">
            <a:solidFill>
              <a:schemeClr val="bg1">
                <a:lumMod val="25000"/>
              </a:schemeClr>
            </a:solidFill>
          </a:endParaRPr>
        </a:p>
      </dsp:txBody>
      <dsp:txXfrm>
        <a:off x="3580295" y="1742012"/>
        <a:ext cx="3135364" cy="979801"/>
      </dsp:txXfrm>
    </dsp:sp>
    <dsp:sp modelId="{55B8564D-6614-45BD-A333-D35EF0E29F08}">
      <dsp:nvSpPr>
        <dsp:cNvPr id="0" name=""/>
        <dsp:cNvSpPr/>
      </dsp:nvSpPr>
      <dsp:spPr>
        <a:xfrm>
          <a:off x="3449655"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43581-8066-42E8-BC33-9B5B0B3F9A9C}">
      <dsp:nvSpPr>
        <dsp:cNvPr id="0" name=""/>
        <dsp:cNvSpPr/>
      </dsp:nvSpPr>
      <dsp:spPr>
        <a:xfrm>
          <a:off x="7024801"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Health monitoring </a:t>
          </a:r>
          <a:endParaRPr lang="en-GB" sz="1900" kern="1200" dirty="0">
            <a:solidFill>
              <a:schemeClr val="bg1">
                <a:lumMod val="25000"/>
              </a:schemeClr>
            </a:solidFill>
          </a:endParaRPr>
        </a:p>
      </dsp:txBody>
      <dsp:txXfrm>
        <a:off x="7024801" y="1742012"/>
        <a:ext cx="3135364" cy="979801"/>
      </dsp:txXfrm>
    </dsp:sp>
    <dsp:sp modelId="{DC2AF9FF-F4C3-49FA-8023-8127B41060B2}">
      <dsp:nvSpPr>
        <dsp:cNvPr id="0" name=""/>
        <dsp:cNvSpPr/>
      </dsp:nvSpPr>
      <dsp:spPr>
        <a:xfrm>
          <a:off x="689416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FB156-143E-43B6-9E2D-B04F323B20CB}">
      <dsp:nvSpPr>
        <dsp:cNvPr id="0" name=""/>
        <dsp:cNvSpPr/>
      </dsp:nvSpPr>
      <dsp:spPr>
        <a:xfrm>
          <a:off x="135790"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Declaratively define applications</a:t>
          </a:r>
        </a:p>
      </dsp:txBody>
      <dsp:txXfrm>
        <a:off x="135790" y="2975473"/>
        <a:ext cx="3135364" cy="979801"/>
      </dsp:txXfrm>
    </dsp:sp>
    <dsp:sp modelId="{97329EFE-9B1B-4228-9B01-EB46A6EF1AA1}">
      <dsp:nvSpPr>
        <dsp:cNvPr id="0" name=""/>
        <dsp:cNvSpPr/>
      </dsp:nvSpPr>
      <dsp:spPr>
        <a:xfrm>
          <a:off x="515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7C45D-01BA-41A6-809E-A90C2EEE7D77}">
      <dsp:nvSpPr>
        <dsp:cNvPr id="0" name=""/>
        <dsp:cNvSpPr/>
      </dsp:nvSpPr>
      <dsp:spPr>
        <a:xfrm>
          <a:off x="3580295"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Rolling updates</a:t>
          </a:r>
        </a:p>
      </dsp:txBody>
      <dsp:txXfrm>
        <a:off x="3580295" y="2975473"/>
        <a:ext cx="3135364" cy="979801"/>
      </dsp:txXfrm>
    </dsp:sp>
    <dsp:sp modelId="{1B49A26B-DDBC-46F5-A8A3-6A5982AF7016}">
      <dsp:nvSpPr>
        <dsp:cNvPr id="0" name=""/>
        <dsp:cNvSpPr/>
      </dsp:nvSpPr>
      <dsp:spPr>
        <a:xfrm>
          <a:off x="3449655"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7D3A6C-48DD-4AD6-9EE5-D62596968120}">
      <dsp:nvSpPr>
        <dsp:cNvPr id="0" name=""/>
        <dsp:cNvSpPr/>
      </dsp:nvSpPr>
      <dsp:spPr>
        <a:xfrm>
          <a:off x="7024801"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Service failover &amp; workload optimization</a:t>
          </a:r>
        </a:p>
      </dsp:txBody>
      <dsp:txXfrm>
        <a:off x="7024801" y="2975473"/>
        <a:ext cx="3135364" cy="979801"/>
      </dsp:txXfrm>
    </dsp:sp>
    <dsp:sp modelId="{399E1A52-8CB1-4C09-8DE5-9A4768681A3C}">
      <dsp:nvSpPr>
        <dsp:cNvPr id="0" name=""/>
        <dsp:cNvSpPr/>
      </dsp:nvSpPr>
      <dsp:spPr>
        <a:xfrm>
          <a:off x="689416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CEC75-F6B4-4284-BB6E-56C9CBD17D2D}">
      <dsp:nvSpPr>
        <dsp:cNvPr id="0" name=""/>
        <dsp:cNvSpPr/>
      </dsp:nvSpPr>
      <dsp:spPr>
        <a:xfrm>
          <a:off x="135790"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Secure with policies</a:t>
          </a:r>
        </a:p>
      </dsp:txBody>
      <dsp:txXfrm>
        <a:off x="135790" y="4208934"/>
        <a:ext cx="3135364" cy="979801"/>
      </dsp:txXfrm>
    </dsp:sp>
    <dsp:sp modelId="{C65422F9-8BE8-4B3E-AAD2-4D8DD251CCB3}">
      <dsp:nvSpPr>
        <dsp:cNvPr id="0" name=""/>
        <dsp:cNvSpPr/>
      </dsp:nvSpPr>
      <dsp:spPr>
        <a:xfrm>
          <a:off x="515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69E25-C535-426B-ACD1-AB42F3E8C5B7}">
      <dsp:nvSpPr>
        <dsp:cNvPr id="0" name=""/>
        <dsp:cNvSpPr/>
      </dsp:nvSpPr>
      <dsp:spPr>
        <a:xfrm>
          <a:off x="3580295"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Role based access</a:t>
          </a:r>
          <a:endParaRPr lang="en-GB" sz="1900" kern="1200" dirty="0">
            <a:solidFill>
              <a:schemeClr val="bg1">
                <a:lumMod val="25000"/>
              </a:schemeClr>
            </a:solidFill>
          </a:endParaRPr>
        </a:p>
      </dsp:txBody>
      <dsp:txXfrm>
        <a:off x="3580295" y="4208934"/>
        <a:ext cx="3135364" cy="979801"/>
      </dsp:txXfrm>
    </dsp:sp>
    <dsp:sp modelId="{40FB85A9-4E8E-45E7-84A0-656705C17A00}">
      <dsp:nvSpPr>
        <dsp:cNvPr id="0" name=""/>
        <dsp:cNvSpPr/>
      </dsp:nvSpPr>
      <dsp:spPr>
        <a:xfrm>
          <a:off x="3449655"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B63EF-11B8-4973-9025-B620F904DB5F}">
      <dsp:nvSpPr>
        <dsp:cNvPr id="0" name=""/>
        <dsp:cNvSpPr/>
      </dsp:nvSpPr>
      <dsp:spPr>
        <a:xfrm>
          <a:off x="7024801"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Multi-tenancy</a:t>
          </a:r>
        </a:p>
      </dsp:txBody>
      <dsp:txXfrm>
        <a:off x="7024801" y="4208934"/>
        <a:ext cx="3135364" cy="979801"/>
      </dsp:txXfrm>
    </dsp:sp>
    <dsp:sp modelId="{97C6D6AC-3156-4AFC-9DA4-2D9EFD8ACAE3}">
      <dsp:nvSpPr>
        <dsp:cNvPr id="0" name=""/>
        <dsp:cNvSpPr/>
      </dsp:nvSpPr>
      <dsp:spPr>
        <a:xfrm>
          <a:off x="689416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31DA-93A9-4784-9217-EE45E22DCF88}">
      <dsp:nvSpPr>
        <dsp:cNvPr id="0" name=""/>
        <dsp:cNvSpPr/>
      </dsp:nvSpPr>
      <dsp:spPr>
        <a:xfrm>
          <a:off x="0" y="667947"/>
          <a:ext cx="2740980" cy="164458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Kubernetes Docs</a:t>
          </a:r>
        </a:p>
      </dsp:txBody>
      <dsp:txXfrm>
        <a:off x="0" y="667947"/>
        <a:ext cx="2740980" cy="1644587"/>
      </dsp:txXfrm>
    </dsp:sp>
    <dsp:sp modelId="{95B4994E-CE32-4E73-A297-F9195A92E79B}">
      <dsp:nvSpPr>
        <dsp:cNvPr id="0" name=""/>
        <dsp:cNvSpPr/>
      </dsp:nvSpPr>
      <dsp:spPr>
        <a:xfrm>
          <a:off x="3015077" y="667947"/>
          <a:ext cx="2740980" cy="164458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a:t>API Reference</a:t>
          </a:r>
          <a:endParaRPr lang="en-GB" sz="3100" kern="1200" dirty="0"/>
        </a:p>
      </dsp:txBody>
      <dsp:txXfrm>
        <a:off x="3015077" y="667947"/>
        <a:ext cx="2740980" cy="1644587"/>
      </dsp:txXfrm>
    </dsp:sp>
    <dsp:sp modelId="{F7076DBA-37C2-47E7-8621-AB5F2AF7F134}">
      <dsp:nvSpPr>
        <dsp:cNvPr id="0" name=""/>
        <dsp:cNvSpPr/>
      </dsp:nvSpPr>
      <dsp:spPr>
        <a:xfrm>
          <a:off x="6030155" y="667947"/>
          <a:ext cx="2740980" cy="1644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Kubernetes Hands On Lab</a:t>
          </a:r>
        </a:p>
      </dsp:txBody>
      <dsp:txXfrm>
        <a:off x="6030155" y="667947"/>
        <a:ext cx="2740980" cy="1644587"/>
      </dsp:txXfrm>
    </dsp:sp>
    <dsp:sp modelId="{5DEA6634-FD9E-4228-92E4-A63F6D3C794F}">
      <dsp:nvSpPr>
        <dsp:cNvPr id="0" name=""/>
        <dsp:cNvSpPr/>
      </dsp:nvSpPr>
      <dsp:spPr>
        <a:xfrm>
          <a:off x="0" y="2586633"/>
          <a:ext cx="2740980" cy="1644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Kubernetes</a:t>
          </a:r>
        </a:p>
        <a:p>
          <a:pPr marL="0" lvl="0" indent="0" algn="ctr" defTabSz="1377950">
            <a:lnSpc>
              <a:spcPct val="90000"/>
            </a:lnSpc>
            <a:spcBef>
              <a:spcPct val="0"/>
            </a:spcBef>
            <a:spcAft>
              <a:spcPct val="35000"/>
            </a:spcAft>
            <a:buNone/>
          </a:pPr>
          <a:r>
            <a:rPr lang="en-GB" sz="3100" kern="1200" dirty="0">
              <a:solidFill>
                <a:schemeClr val="tx1"/>
              </a:solidFill>
            </a:rPr>
            <a:t>Workshop</a:t>
          </a:r>
        </a:p>
      </dsp:txBody>
      <dsp:txXfrm>
        <a:off x="0" y="2586633"/>
        <a:ext cx="2740980" cy="1644587"/>
      </dsp:txXfrm>
    </dsp:sp>
    <dsp:sp modelId="{8D7181A7-BFDD-48FB-B471-2DC85587B72F}">
      <dsp:nvSpPr>
        <dsp:cNvPr id="0" name=""/>
        <dsp:cNvSpPr/>
      </dsp:nvSpPr>
      <dsp:spPr>
        <a:xfrm>
          <a:off x="3015077" y="2586633"/>
          <a:ext cx="2740980" cy="164458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err="1"/>
            <a:t>Katacoda</a:t>
          </a:r>
          <a:endParaRPr lang="en-GB" sz="3100" kern="1200" dirty="0"/>
        </a:p>
        <a:p>
          <a:pPr marL="0" lvl="0" indent="0" algn="ctr" defTabSz="1377950">
            <a:lnSpc>
              <a:spcPct val="90000"/>
            </a:lnSpc>
            <a:spcBef>
              <a:spcPct val="0"/>
            </a:spcBef>
            <a:spcAft>
              <a:spcPct val="35000"/>
            </a:spcAft>
            <a:buNone/>
          </a:pPr>
          <a:r>
            <a:rPr lang="en-GB" sz="3100" kern="1200" dirty="0"/>
            <a:t>Courses</a:t>
          </a:r>
        </a:p>
      </dsp:txBody>
      <dsp:txXfrm>
        <a:off x="3015077" y="2586633"/>
        <a:ext cx="2740980" cy="1644587"/>
      </dsp:txXfrm>
    </dsp:sp>
    <dsp:sp modelId="{00BB591A-2B15-406E-AAB4-08355ECB7F52}">
      <dsp:nvSpPr>
        <dsp:cNvPr id="0" name=""/>
        <dsp:cNvSpPr/>
      </dsp:nvSpPr>
      <dsp:spPr>
        <a:xfrm>
          <a:off x="6030155" y="2586633"/>
          <a:ext cx="2740980" cy="164458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Udemy Course</a:t>
          </a:r>
        </a:p>
      </dsp:txBody>
      <dsp:txXfrm>
        <a:off x="6030155" y="2586633"/>
        <a:ext cx="2740980" cy="164458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44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1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493308-1CCD-4083-9427-1DD59259FBE4}" type="slidenum">
              <a:rPr lang="en-US" smtClean="0"/>
              <a:t>86</a:t>
            </a:fld>
            <a:endParaRPr lang="en-US"/>
          </a:p>
        </p:txBody>
      </p:sp>
    </p:spTree>
    <p:extLst>
      <p:ext uri="{BB962C8B-B14F-4D97-AF65-F5344CB8AC3E}">
        <p14:creationId xmlns:p14="http://schemas.microsoft.com/office/powerpoint/2010/main" val="293483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14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873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2/1/2022 9:26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1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2/1/2022 9:26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2/1/2022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2/1/2022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7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diagramLayout" Target="../diagrams/layout1.xml"/><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59.xml"/><Relationship Id="rId6" Type="http://schemas.microsoft.com/office/2007/relationships/diagramDrawing" Target="../diagrams/drawing1.xml"/><Relationship Id="rId11" Type="http://schemas.openxmlformats.org/officeDocument/2006/relationships/image" Target="../media/image55.png"/><Relationship Id="rId24" Type="http://schemas.openxmlformats.org/officeDocument/2006/relationships/image" Target="../media/image68.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4.tiff"/><Relationship Id="rId1" Type="http://schemas.openxmlformats.org/officeDocument/2006/relationships/slideLayout" Target="../slideLayouts/slideLayout3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43.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17.xml"/><Relationship Id="rId7" Type="http://schemas.openxmlformats.org/officeDocument/2006/relationships/slide" Target="slide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slide" Target="slide79.xml"/><Relationship Id="rId4" Type="http://schemas.openxmlformats.org/officeDocument/2006/relationships/slide" Target="slide69.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117.sv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overview/object-management-kubectl/overview/" TargetMode="External"/><Relationship Id="rId1" Type="http://schemas.openxmlformats.org/officeDocument/2006/relationships/slideLayout" Target="../slideLayouts/slideLayout2.xml"/><Relationship Id="rId4" Type="http://schemas.openxmlformats.org/officeDocument/2006/relationships/image" Target="../media/image120.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9.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slide" Target="slide72.xml"/><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png"/><Relationship Id="rId11" Type="http://schemas.openxmlformats.org/officeDocument/2006/relationships/slide" Target="slide46.xml"/><Relationship Id="rId5" Type="http://schemas.openxmlformats.org/officeDocument/2006/relationships/image" Target="../media/image30.png"/><Relationship Id="rId10" Type="http://schemas.openxmlformats.org/officeDocument/2006/relationships/slide" Target="slide31.xml"/><Relationship Id="rId4" Type="http://schemas.openxmlformats.org/officeDocument/2006/relationships/image" Target="../media/image29.png"/><Relationship Id="rId9" Type="http://schemas.openxmlformats.org/officeDocument/2006/relationships/slide" Target="slide17.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tasks/configure-pod-container/configure-liveness-readiness-probes"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4.sv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image" Target="../media/image123.png"/><Relationship Id="rId1" Type="http://schemas.openxmlformats.org/officeDocument/2006/relationships/slideLayout" Target="../slideLayouts/slideLayout32.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hyperlink" Target="https://servicemesh.io/" TargetMode="External"/><Relationship Id="rId9" Type="http://schemas.openxmlformats.org/officeDocument/2006/relationships/image" Target="../media/image129.png"/></Relationships>
</file>

<file path=ppt/slides/_rels/slide4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18" Type="http://schemas.openxmlformats.org/officeDocument/2006/relationships/image" Target="../media/image149.png"/><Relationship Id="rId26" Type="http://schemas.openxmlformats.org/officeDocument/2006/relationships/image" Target="../media/image156.png"/><Relationship Id="rId3" Type="http://schemas.openxmlformats.org/officeDocument/2006/relationships/image" Target="../media/image134.sv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hyperlink" Target="https://landscape.cncf.io/" TargetMode="External"/><Relationship Id="rId2" Type="http://schemas.openxmlformats.org/officeDocument/2006/relationships/image" Target="../media/image133.png"/><Relationship Id="rId16" Type="http://schemas.openxmlformats.org/officeDocument/2006/relationships/image" Target="../media/image147.svg"/><Relationship Id="rId20" Type="http://schemas.openxmlformats.org/officeDocument/2006/relationships/image" Target="../media/image151.png"/><Relationship Id="rId1" Type="http://schemas.openxmlformats.org/officeDocument/2006/relationships/slideLayout" Target="../slideLayouts/slideLayout31.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svg"/><Relationship Id="rId5" Type="http://schemas.openxmlformats.org/officeDocument/2006/relationships/image" Target="../media/image136.svg"/><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svg"/><Relationship Id="rId27" Type="http://schemas.openxmlformats.org/officeDocument/2006/relationships/image" Target="../media/image157.sv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20.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jetstack/cert-manager" TargetMode="External"/><Relationship Id="rId2" Type="http://schemas.openxmlformats.org/officeDocument/2006/relationships/image" Target="../media/image164.png"/><Relationship Id="rId1" Type="http://schemas.openxmlformats.org/officeDocument/2006/relationships/slideLayout" Target="../slideLayouts/slideLayout43.xml"/><Relationship Id="rId5" Type="http://schemas.openxmlformats.org/officeDocument/2006/relationships/image" Target="../media/image166.svg"/><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18" Type="http://schemas.openxmlformats.org/officeDocument/2006/relationships/image" Target="../media/image169.png"/><Relationship Id="rId3" Type="http://schemas.openxmlformats.org/officeDocument/2006/relationships/image" Target="../media/image102.svg"/><Relationship Id="rId21" Type="http://schemas.openxmlformats.org/officeDocument/2006/relationships/image" Target="../media/image172.svg"/><Relationship Id="rId7" Type="http://schemas.openxmlformats.org/officeDocument/2006/relationships/image" Target="../media/image106.svg"/><Relationship Id="rId12" Type="http://schemas.openxmlformats.org/officeDocument/2006/relationships/image" Target="../media/image111.png"/><Relationship Id="rId17" Type="http://schemas.openxmlformats.org/officeDocument/2006/relationships/image" Target="../media/image168.svg"/><Relationship Id="rId25" Type="http://schemas.openxmlformats.org/officeDocument/2006/relationships/image" Target="../media/image176.svg"/><Relationship Id="rId2" Type="http://schemas.openxmlformats.org/officeDocument/2006/relationships/image" Target="../media/image101.png"/><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24" Type="http://schemas.openxmlformats.org/officeDocument/2006/relationships/image" Target="../media/image175.png"/><Relationship Id="rId5" Type="http://schemas.openxmlformats.org/officeDocument/2006/relationships/image" Target="../media/image104.svg"/><Relationship Id="rId15" Type="http://schemas.openxmlformats.org/officeDocument/2006/relationships/image" Target="../media/image114.svg"/><Relationship Id="rId23" Type="http://schemas.openxmlformats.org/officeDocument/2006/relationships/image" Target="../media/image174.svg"/><Relationship Id="rId10" Type="http://schemas.openxmlformats.org/officeDocument/2006/relationships/image" Target="../media/image109.png"/><Relationship Id="rId19" Type="http://schemas.openxmlformats.org/officeDocument/2006/relationships/image" Target="../media/image170.sv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 Id="rId22" Type="http://schemas.openxmlformats.org/officeDocument/2006/relationships/image" Target="../media/image1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77.png"/><Relationship Id="rId4" Type="http://schemas.openxmlformats.org/officeDocument/2006/relationships/image" Target="../media/image120.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4" Type="http://schemas.openxmlformats.org/officeDocument/2006/relationships/image" Target="../media/image120.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120.sv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120.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s://operatorhub.io/" TargetMode="External"/><Relationship Id="rId7" Type="http://schemas.openxmlformats.org/officeDocument/2006/relationships/image" Target="../media/image84.svg"/><Relationship Id="rId2" Type="http://schemas.openxmlformats.org/officeDocument/2006/relationships/hyperlink" Target="https://artifacthub.io/packages/search?page=1&amp;kind=3" TargetMode="External"/><Relationship Id="rId1" Type="http://schemas.openxmlformats.org/officeDocument/2006/relationships/slideLayout" Target="../slideLayouts/slideLayout43.xml"/><Relationship Id="rId6" Type="http://schemas.openxmlformats.org/officeDocument/2006/relationships/image" Target="../media/image83.png"/><Relationship Id="rId5" Type="http://schemas.openxmlformats.org/officeDocument/2006/relationships/hyperlink" Target="https://kudo.dev/" TargetMode="External"/><Relationship Id="rId4" Type="http://schemas.openxmlformats.org/officeDocument/2006/relationships/hyperlink" Target="https://book.kubebuilder.io/" TargetMode="External"/><Relationship Id="rId9" Type="http://schemas.openxmlformats.org/officeDocument/2006/relationships/image" Target="../media/image181.svg"/></Relationships>
</file>

<file path=ppt/slides/_rels/slide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18" Type="http://schemas.openxmlformats.org/officeDocument/2006/relationships/image" Target="../media/image195.sv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svg"/><Relationship Id="rId17" Type="http://schemas.openxmlformats.org/officeDocument/2006/relationships/image" Target="../media/image194.png"/><Relationship Id="rId2" Type="http://schemas.openxmlformats.org/officeDocument/2006/relationships/notesSlide" Target="../notesSlides/notesSlide10.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21.png"/><Relationship Id="rId10" Type="http://schemas.openxmlformats.org/officeDocument/2006/relationships/image" Target="../media/image189.svg"/><Relationship Id="rId19" Type="http://schemas.openxmlformats.org/officeDocument/2006/relationships/image" Target="../media/image196.png"/><Relationship Id="rId4" Type="http://schemas.openxmlformats.org/officeDocument/2006/relationships/image" Target="../media/image183.svg"/><Relationship Id="rId9" Type="http://schemas.openxmlformats.org/officeDocument/2006/relationships/image" Target="../media/image188.png"/><Relationship Id="rId14" Type="http://schemas.openxmlformats.org/officeDocument/2006/relationships/image" Target="../media/image193.svg"/></Relationships>
</file>

<file path=ppt/slides/_rels/slide7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99.png"/><Relationship Id="rId1" Type="http://schemas.openxmlformats.org/officeDocument/2006/relationships/slideLayout" Target="../slideLayouts/slideLayout43.xml"/><Relationship Id="rId5" Type="http://schemas.openxmlformats.org/officeDocument/2006/relationships/image" Target="../media/image33.png"/><Relationship Id="rId4" Type="http://schemas.openxmlformats.org/officeDocument/2006/relationships/image" Target="../media/image147.svg"/></Relationships>
</file>

<file path=ppt/slides/_rels/slide78.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203.svg"/><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docs.microsoft.com/azure/aks/aad-integration" TargetMode="External"/><Relationship Id="rId1" Type="http://schemas.openxmlformats.org/officeDocument/2006/relationships/slideLayout" Target="../slideLayouts/slideLayout61.xml"/><Relationship Id="rId5" Type="http://schemas.openxmlformats.org/officeDocument/2006/relationships/image" Target="../media/image208.png"/><Relationship Id="rId4" Type="http://schemas.openxmlformats.org/officeDocument/2006/relationships/image" Target="../media/image120.svg"/></Relationships>
</file>

<file path=ppt/slides/_rels/slide84.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209.png"/><Relationship Id="rId7" Type="http://schemas.openxmlformats.org/officeDocument/2006/relationships/image" Target="../media/image160.png"/><Relationship Id="rId12" Type="http://schemas.openxmlformats.org/officeDocument/2006/relationships/image" Target="../media/image120.svg"/><Relationship Id="rId2" Type="http://schemas.openxmlformats.org/officeDocument/2006/relationships/hyperlink" Target="https://docs.microsoft.com/azure/aks/http-application-routing" TargetMode="External"/><Relationship Id="rId1" Type="http://schemas.openxmlformats.org/officeDocument/2006/relationships/slideLayout" Target="../slideLayouts/slideLayout61.xml"/><Relationship Id="rId6" Type="http://schemas.openxmlformats.org/officeDocument/2006/relationships/image" Target="../media/image163.svg"/><Relationship Id="rId11" Type="http://schemas.openxmlformats.org/officeDocument/2006/relationships/image" Target="../media/image119.png"/><Relationship Id="rId5" Type="http://schemas.openxmlformats.org/officeDocument/2006/relationships/image" Target="../media/image162.png"/><Relationship Id="rId10" Type="http://schemas.openxmlformats.org/officeDocument/2006/relationships/image" Target="../media/image212.svg"/><Relationship Id="rId4" Type="http://schemas.openxmlformats.org/officeDocument/2006/relationships/image" Target="../media/image210.svg"/><Relationship Id="rId9" Type="http://schemas.openxmlformats.org/officeDocument/2006/relationships/image" Target="../media/image211.png"/></Relationships>
</file>

<file path=ppt/slides/_rels/slide85.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219.png"/><Relationship Id="rId18" Type="http://schemas.openxmlformats.org/officeDocument/2006/relationships/image" Target="../media/image224.svg"/><Relationship Id="rId3" Type="http://schemas.openxmlformats.org/officeDocument/2006/relationships/image" Target="../media/image119.png"/><Relationship Id="rId21" Type="http://schemas.openxmlformats.org/officeDocument/2006/relationships/image" Target="../media/image227.png"/><Relationship Id="rId7" Type="http://schemas.openxmlformats.org/officeDocument/2006/relationships/image" Target="../media/image213.png"/><Relationship Id="rId12" Type="http://schemas.openxmlformats.org/officeDocument/2006/relationships/image" Target="../media/image218.svg"/><Relationship Id="rId17" Type="http://schemas.openxmlformats.org/officeDocument/2006/relationships/image" Target="../media/image223.png"/><Relationship Id="rId2" Type="http://schemas.openxmlformats.org/officeDocument/2006/relationships/hyperlink" Target="https://docs.microsoft.com/azure/azure-monitor/insights/container-insights-overview" TargetMode="External"/><Relationship Id="rId16" Type="http://schemas.openxmlformats.org/officeDocument/2006/relationships/image" Target="../media/image222.svg"/><Relationship Id="rId20" Type="http://schemas.openxmlformats.org/officeDocument/2006/relationships/image" Target="../media/image226.svg"/><Relationship Id="rId1" Type="http://schemas.openxmlformats.org/officeDocument/2006/relationships/slideLayout" Target="../slideLayouts/slideLayout61.xml"/><Relationship Id="rId6" Type="http://schemas.openxmlformats.org/officeDocument/2006/relationships/image" Target="../media/image22.svg"/><Relationship Id="rId11" Type="http://schemas.openxmlformats.org/officeDocument/2006/relationships/image" Target="../media/image217.png"/><Relationship Id="rId5" Type="http://schemas.openxmlformats.org/officeDocument/2006/relationships/image" Target="../media/image21.png"/><Relationship Id="rId15" Type="http://schemas.openxmlformats.org/officeDocument/2006/relationships/image" Target="../media/image221.png"/><Relationship Id="rId10" Type="http://schemas.openxmlformats.org/officeDocument/2006/relationships/image" Target="../media/image216.svg"/><Relationship Id="rId19" Type="http://schemas.openxmlformats.org/officeDocument/2006/relationships/image" Target="../media/image225.png"/><Relationship Id="rId4" Type="http://schemas.openxmlformats.org/officeDocument/2006/relationships/image" Target="../media/image120.svg"/><Relationship Id="rId9" Type="http://schemas.openxmlformats.org/officeDocument/2006/relationships/image" Target="../media/image215.png"/><Relationship Id="rId14" Type="http://schemas.openxmlformats.org/officeDocument/2006/relationships/image" Target="../media/image220.svg"/><Relationship Id="rId22" Type="http://schemas.openxmlformats.org/officeDocument/2006/relationships/image" Target="../media/image228.svg"/></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overview" TargetMode="External"/><Relationship Id="rId2" Type="http://schemas.openxmlformats.org/officeDocument/2006/relationships/notesSlide" Target="../notesSlides/notesSlide15.xml"/><Relationship Id="rId1" Type="http://schemas.openxmlformats.org/officeDocument/2006/relationships/slideLayout" Target="../slideLayouts/slideLayout61.xml"/><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229.png"/></Relationships>
</file>

<file path=ppt/slides/_rels/slide87.xml.rels><?xml version="1.0" encoding="UTF-8" standalone="yes"?>
<Relationships xmlns="http://schemas.openxmlformats.org/package/2006/relationships"><Relationship Id="rId2" Type="http://schemas.openxmlformats.org/officeDocument/2006/relationships/hyperlink" Target="https://virtual-kubelet.io/" TargetMode="External"/><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119.png"/><Relationship Id="rId7" Type="http://schemas.openxmlformats.org/officeDocument/2006/relationships/image" Target="../media/image234.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120.svg"/><Relationship Id="rId9" Type="http://schemas.openxmlformats.org/officeDocument/2006/relationships/image" Target="../media/image236.png"/></Relationships>
</file>

<file path=ppt/slides/_rels/slide89.xml.rels><?xml version="1.0" encoding="UTF-8" standalone="yes"?>
<Relationships xmlns="http://schemas.openxmlformats.org/package/2006/relationships"><Relationship Id="rId8" Type="http://schemas.openxmlformats.org/officeDocument/2006/relationships/hyperlink" Target="https://azure.microsoft.com/resources/kubernetes-learning-path/" TargetMode="External"/><Relationship Id="rId3" Type="http://schemas.openxmlformats.org/officeDocument/2006/relationships/diagramLayout" Target="../diagrams/layout2.xml"/><Relationship Id="rId7" Type="http://schemas.openxmlformats.org/officeDocument/2006/relationships/hyperlink" Target="https://kubernetes.io/docs/home/"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sz="2800" dirty="0"/>
              <a:t>Ben Coleman</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6044640"/>
            <a:ext cx="3543300" cy="318060"/>
          </a:xfrm>
        </p:spPr>
        <p:txBody>
          <a:bodyPr/>
          <a:lstStyle/>
          <a:p>
            <a:r>
              <a:rPr lang="en-US" sz="2800" dirty="0"/>
              <a:t>@</a:t>
            </a:r>
            <a:r>
              <a:rPr lang="en-US" sz="2800" dirty="0" err="1"/>
              <a:t>BenCodeGeek</a:t>
            </a:r>
            <a:endParaRPr lang="en-US" sz="2800" dirty="0"/>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Jan 2022, v1.6</a:t>
            </a:r>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934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FFAE-7EE4-46C5-9673-51B882C3747E}"/>
              </a:ext>
            </a:extLst>
          </p:cNvPr>
          <p:cNvSpPr>
            <a:spLocks noGrp="1"/>
          </p:cNvSpPr>
          <p:nvPr>
            <p:ph type="title"/>
          </p:nvPr>
        </p:nvSpPr>
        <p:spPr/>
        <p:txBody>
          <a:bodyPr>
            <a:normAutofit fontScale="90000"/>
          </a:bodyPr>
          <a:lstStyle/>
          <a:p>
            <a:r>
              <a:rPr lang="en-GB" dirty="0"/>
              <a:t>Why Choose Kubernetes?</a:t>
            </a:r>
          </a:p>
        </p:txBody>
      </p:sp>
      <p:sp>
        <p:nvSpPr>
          <p:cNvPr id="4" name="Content Placeholder 3">
            <a:extLst>
              <a:ext uri="{FF2B5EF4-FFF2-40B4-BE49-F238E27FC236}">
                <a16:creationId xmlns:a16="http://schemas.microsoft.com/office/drawing/2014/main" id="{7198BBD9-F2AE-4081-A539-AE11C4A0DC28}"/>
              </a:ext>
            </a:extLst>
          </p:cNvPr>
          <p:cNvSpPr>
            <a:spLocks noGrp="1"/>
          </p:cNvSpPr>
          <p:nvPr>
            <p:ph idx="26"/>
          </p:nvPr>
        </p:nvSpPr>
        <p:spPr>
          <a:xfrm>
            <a:off x="7054799" y="1866899"/>
            <a:ext cx="4680000" cy="4514047"/>
          </a:xfrm>
        </p:spPr>
        <p:txBody>
          <a:bodyPr/>
          <a:lstStyle/>
          <a:p>
            <a:pPr lvl="0">
              <a:spcAft>
                <a:spcPts val="4200"/>
              </a:spcAft>
            </a:pPr>
            <a:r>
              <a:rPr lang="en-GB" sz="2400" dirty="0"/>
              <a:t>Run anywhere</a:t>
            </a:r>
          </a:p>
          <a:p>
            <a:pPr lvl="0">
              <a:spcAft>
                <a:spcPts val="4200"/>
              </a:spcAft>
            </a:pPr>
            <a:r>
              <a:rPr lang="en-GB" sz="2400" dirty="0"/>
              <a:t>Open Source with high degree of support</a:t>
            </a:r>
          </a:p>
          <a:p>
            <a:pPr lvl="0">
              <a:spcAft>
                <a:spcPts val="4200"/>
              </a:spcAft>
            </a:pPr>
            <a:r>
              <a:rPr lang="en-GB" sz="2400" dirty="0"/>
              <a:t>Skills availability </a:t>
            </a:r>
          </a:p>
          <a:p>
            <a:pPr lvl="0">
              <a:spcAft>
                <a:spcPts val="4200"/>
              </a:spcAft>
            </a:pPr>
            <a:r>
              <a:rPr lang="en-GB" sz="2400" dirty="0"/>
              <a:t>Rise of microservices &amp; containers</a:t>
            </a:r>
          </a:p>
        </p:txBody>
      </p:sp>
      <p:sp>
        <p:nvSpPr>
          <p:cNvPr id="5" name="Content Placeholder 4">
            <a:extLst>
              <a:ext uri="{FF2B5EF4-FFF2-40B4-BE49-F238E27FC236}">
                <a16:creationId xmlns:a16="http://schemas.microsoft.com/office/drawing/2014/main" id="{0FA46525-2593-4A5D-89B9-22CA520993E8}"/>
              </a:ext>
            </a:extLst>
          </p:cNvPr>
          <p:cNvSpPr>
            <a:spLocks noGrp="1"/>
          </p:cNvSpPr>
          <p:nvPr>
            <p:ph idx="33"/>
          </p:nvPr>
        </p:nvSpPr>
        <p:spPr>
          <a:xfrm>
            <a:off x="1581099" y="1866898"/>
            <a:ext cx="4680000" cy="4514047"/>
          </a:xfrm>
        </p:spPr>
        <p:txBody>
          <a:bodyPr/>
          <a:lstStyle/>
          <a:p>
            <a:pPr lvl="0">
              <a:spcAft>
                <a:spcPts val="4200"/>
              </a:spcAft>
              <a:buClr>
                <a:schemeClr val="tx1">
                  <a:lumMod val="85000"/>
                  <a:lumOff val="15000"/>
                </a:schemeClr>
              </a:buClr>
            </a:pPr>
            <a:r>
              <a:rPr lang="en-GB" sz="2400" dirty="0"/>
              <a:t>Cornerstone of cloud native approach</a:t>
            </a:r>
          </a:p>
          <a:p>
            <a:pPr lvl="0">
              <a:spcAft>
                <a:spcPts val="4200"/>
              </a:spcAft>
            </a:pPr>
            <a:r>
              <a:rPr lang="en-GB" sz="2400" dirty="0"/>
              <a:t>Industry adoption</a:t>
            </a:r>
          </a:p>
          <a:p>
            <a:pPr lvl="0">
              <a:spcAft>
                <a:spcPts val="4200"/>
              </a:spcAft>
            </a:pPr>
            <a:r>
              <a:rPr lang="en-GB" sz="2400" dirty="0"/>
              <a:t>Avoids lock-in</a:t>
            </a:r>
          </a:p>
          <a:p>
            <a:pPr lvl="0">
              <a:spcAft>
                <a:spcPts val="4200"/>
              </a:spcAft>
            </a:pPr>
            <a:r>
              <a:rPr lang="en-GB" sz="2400" dirty="0"/>
              <a:t>Large &amp; growing ecosystem</a:t>
            </a:r>
          </a:p>
          <a:p>
            <a:pPr>
              <a:spcAft>
                <a:spcPts val="4200"/>
              </a:spcAft>
            </a:pPr>
            <a:endParaRPr lang="en-GB" sz="2400" dirty="0"/>
          </a:p>
        </p:txBody>
      </p:sp>
      <p:pic>
        <p:nvPicPr>
          <p:cNvPr id="10" name="Graphic 9">
            <a:extLst>
              <a:ext uri="{FF2B5EF4-FFF2-40B4-BE49-F238E27FC236}">
                <a16:creationId xmlns:a16="http://schemas.microsoft.com/office/drawing/2014/main" id="{DF60DC84-7099-43EA-8DFB-BE2ABEF0D15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904" y="1993898"/>
            <a:ext cx="544514" cy="622302"/>
          </a:xfrm>
          <a:prstGeom prst="rect">
            <a:avLst/>
          </a:prstGeom>
        </p:spPr>
      </p:pic>
      <p:pic>
        <p:nvPicPr>
          <p:cNvPr id="18" name="Graphic 17">
            <a:extLst>
              <a:ext uri="{FF2B5EF4-FFF2-40B4-BE49-F238E27FC236}">
                <a16:creationId xmlns:a16="http://schemas.microsoft.com/office/drawing/2014/main" id="{0C3DB5D5-2C32-4D1D-B38B-3F6CB44E14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69" y="5471156"/>
            <a:ext cx="596261" cy="530009"/>
          </a:xfrm>
          <a:prstGeom prst="rect">
            <a:avLst/>
          </a:prstGeom>
        </p:spPr>
      </p:pic>
      <p:pic>
        <p:nvPicPr>
          <p:cNvPr id="22" name="Graphic 21">
            <a:extLst>
              <a:ext uri="{FF2B5EF4-FFF2-40B4-BE49-F238E27FC236}">
                <a16:creationId xmlns:a16="http://schemas.microsoft.com/office/drawing/2014/main" id="{40420E47-4830-41A1-A6DD-C821C692A2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92" y="3272788"/>
            <a:ext cx="642938" cy="571500"/>
          </a:xfrm>
          <a:prstGeom prst="rect">
            <a:avLst/>
          </a:prstGeom>
        </p:spPr>
      </p:pic>
      <p:pic>
        <p:nvPicPr>
          <p:cNvPr id="24" name="Graphic 23">
            <a:extLst>
              <a:ext uri="{FF2B5EF4-FFF2-40B4-BE49-F238E27FC236}">
                <a16:creationId xmlns:a16="http://schemas.microsoft.com/office/drawing/2014/main" id="{E51590BA-66DD-4920-B6EC-B7D7EA881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8669" y="4339337"/>
            <a:ext cx="542511" cy="620013"/>
          </a:xfrm>
          <a:prstGeom prst="rect">
            <a:avLst/>
          </a:prstGeom>
        </p:spPr>
      </p:pic>
      <p:pic>
        <p:nvPicPr>
          <p:cNvPr id="26" name="Graphic 25">
            <a:extLst>
              <a:ext uri="{FF2B5EF4-FFF2-40B4-BE49-F238E27FC236}">
                <a16:creationId xmlns:a16="http://schemas.microsoft.com/office/drawing/2014/main" id="{C3CFDAEB-B3E7-46F0-A462-58B44275E0C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4418" y="1797834"/>
            <a:ext cx="637711" cy="510169"/>
          </a:xfrm>
          <a:prstGeom prst="rect">
            <a:avLst/>
          </a:prstGeom>
        </p:spPr>
      </p:pic>
      <p:pic>
        <p:nvPicPr>
          <p:cNvPr id="28" name="Graphic 27">
            <a:extLst>
              <a:ext uri="{FF2B5EF4-FFF2-40B4-BE49-F238E27FC236}">
                <a16:creationId xmlns:a16="http://schemas.microsoft.com/office/drawing/2014/main" id="{D9C692F0-28C2-4628-94CA-773544FE6FC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0949" y="3028622"/>
            <a:ext cx="594359" cy="594359"/>
          </a:xfrm>
          <a:prstGeom prst="rect">
            <a:avLst/>
          </a:prstGeom>
        </p:spPr>
      </p:pic>
      <p:pic>
        <p:nvPicPr>
          <p:cNvPr id="30" name="Graphic 29">
            <a:extLst>
              <a:ext uri="{FF2B5EF4-FFF2-40B4-BE49-F238E27FC236}">
                <a16:creationId xmlns:a16="http://schemas.microsoft.com/office/drawing/2014/main" id="{CDA15DBB-BCD1-4470-A09A-8776F84063D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220" y="4388187"/>
            <a:ext cx="596260" cy="477008"/>
          </a:xfrm>
          <a:prstGeom prst="rect">
            <a:avLst/>
          </a:prstGeom>
        </p:spPr>
      </p:pic>
      <p:pic>
        <p:nvPicPr>
          <p:cNvPr id="32" name="Graphic 31">
            <a:extLst>
              <a:ext uri="{FF2B5EF4-FFF2-40B4-BE49-F238E27FC236}">
                <a16:creationId xmlns:a16="http://schemas.microsoft.com/office/drawing/2014/main" id="{BA545438-2B01-4C4C-B0E4-F1FD98A23DC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4601" y="5593571"/>
            <a:ext cx="594358" cy="679266"/>
          </a:xfrm>
          <a:prstGeom prst="rect">
            <a:avLst/>
          </a:prstGeom>
        </p:spPr>
      </p:pic>
    </p:spTree>
    <p:extLst>
      <p:ext uri="{BB962C8B-B14F-4D97-AF65-F5344CB8AC3E}">
        <p14:creationId xmlns:p14="http://schemas.microsoft.com/office/powerpoint/2010/main" val="18648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C2D-59B7-4425-9D54-859AD934F3D7}"/>
              </a:ext>
            </a:extLst>
          </p:cNvPr>
          <p:cNvSpPr>
            <a:spLocks noGrp="1"/>
          </p:cNvSpPr>
          <p:nvPr>
            <p:ph type="title"/>
          </p:nvPr>
        </p:nvSpPr>
        <p:spPr/>
        <p:txBody>
          <a:bodyPr/>
          <a:lstStyle/>
          <a:p>
            <a:r>
              <a:rPr lang="en-GB" dirty="0"/>
              <a:t>Kubernetes – A Modern Orchestrator </a:t>
            </a:r>
          </a:p>
        </p:txBody>
      </p:sp>
      <p:graphicFrame>
        <p:nvGraphicFramePr>
          <p:cNvPr id="4" name="Diagram 3">
            <a:extLst>
              <a:ext uri="{FF2B5EF4-FFF2-40B4-BE49-F238E27FC236}">
                <a16:creationId xmlns:a16="http://schemas.microsoft.com/office/drawing/2014/main" id="{0DD851BC-9041-4BB6-A11D-5348C94B580C}"/>
              </a:ext>
            </a:extLst>
          </p:cNvPr>
          <p:cNvGraphicFramePr/>
          <p:nvPr>
            <p:extLst>
              <p:ext uri="{D42A27DB-BD31-4B8C-83A1-F6EECF244321}">
                <p14:modId xmlns:p14="http://schemas.microsoft.com/office/powerpoint/2010/main" val="369804597"/>
              </p:ext>
            </p:extLst>
          </p:nvPr>
        </p:nvGraphicFramePr>
        <p:xfrm>
          <a:off x="1013342" y="1191085"/>
          <a:ext cx="10165316" cy="555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22F7048-6CCA-468B-91FD-89511C750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936" y="5549635"/>
            <a:ext cx="443639" cy="507016"/>
          </a:xfrm>
          <a:prstGeom prst="rect">
            <a:avLst/>
          </a:prstGeom>
        </p:spPr>
      </p:pic>
      <p:pic>
        <p:nvPicPr>
          <p:cNvPr id="8" name="Graphic 7">
            <a:extLst>
              <a:ext uri="{FF2B5EF4-FFF2-40B4-BE49-F238E27FC236}">
                <a16:creationId xmlns:a16="http://schemas.microsoft.com/office/drawing/2014/main" id="{A593A88E-ABD0-497D-A5DF-F9D457F33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39" y="1887412"/>
            <a:ext cx="494230" cy="395384"/>
          </a:xfrm>
          <a:prstGeom prst="rect">
            <a:avLst/>
          </a:prstGeom>
        </p:spPr>
      </p:pic>
      <p:pic>
        <p:nvPicPr>
          <p:cNvPr id="10" name="Graphic 9">
            <a:extLst>
              <a:ext uri="{FF2B5EF4-FFF2-40B4-BE49-F238E27FC236}">
                <a16:creationId xmlns:a16="http://schemas.microsoft.com/office/drawing/2014/main" id="{B8A0743B-6FB4-4BBD-BFC7-B6E074ECDD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7252" y="4293639"/>
            <a:ext cx="494147" cy="494147"/>
          </a:xfrm>
          <a:prstGeom prst="rect">
            <a:avLst/>
          </a:prstGeom>
        </p:spPr>
      </p:pic>
      <p:pic>
        <p:nvPicPr>
          <p:cNvPr id="12" name="Graphic 11">
            <a:extLst>
              <a:ext uri="{FF2B5EF4-FFF2-40B4-BE49-F238E27FC236}">
                <a16:creationId xmlns:a16="http://schemas.microsoft.com/office/drawing/2014/main" id="{AA1A6932-D3FB-4045-A7EA-EC79427E27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653" y="1878165"/>
            <a:ext cx="517346" cy="413877"/>
          </a:xfrm>
          <a:prstGeom prst="rect">
            <a:avLst/>
          </a:prstGeom>
        </p:spPr>
      </p:pic>
      <p:pic>
        <p:nvPicPr>
          <p:cNvPr id="16" name="Graphic 15">
            <a:extLst>
              <a:ext uri="{FF2B5EF4-FFF2-40B4-BE49-F238E27FC236}">
                <a16:creationId xmlns:a16="http://schemas.microsoft.com/office/drawing/2014/main" id="{B4DCA98E-D4BC-4E1F-82E5-5CD5C0DF4C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11667" y="1823695"/>
            <a:ext cx="457466" cy="522818"/>
          </a:xfrm>
          <a:prstGeom prst="rect">
            <a:avLst/>
          </a:prstGeom>
        </p:spPr>
      </p:pic>
      <p:pic>
        <p:nvPicPr>
          <p:cNvPr id="18" name="Graphic 17">
            <a:extLst>
              <a:ext uri="{FF2B5EF4-FFF2-40B4-BE49-F238E27FC236}">
                <a16:creationId xmlns:a16="http://schemas.microsoft.com/office/drawing/2014/main" id="{7F4C6143-F262-4DEC-B757-5EB2667B29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5653" y="5596204"/>
            <a:ext cx="517346" cy="413877"/>
          </a:xfrm>
          <a:prstGeom prst="rect">
            <a:avLst/>
          </a:prstGeom>
        </p:spPr>
      </p:pic>
      <p:pic>
        <p:nvPicPr>
          <p:cNvPr id="24" name="Graphic 23">
            <a:extLst>
              <a:ext uri="{FF2B5EF4-FFF2-40B4-BE49-F238E27FC236}">
                <a16:creationId xmlns:a16="http://schemas.microsoft.com/office/drawing/2014/main" id="{07C12E89-4C3B-4E8F-BB91-2272B5261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8581" y="3104720"/>
            <a:ext cx="443639" cy="443639"/>
          </a:xfrm>
          <a:prstGeom prst="rect">
            <a:avLst/>
          </a:prstGeom>
        </p:spPr>
      </p:pic>
      <p:pic>
        <p:nvPicPr>
          <p:cNvPr id="28" name="Graphic 27">
            <a:extLst>
              <a:ext uri="{FF2B5EF4-FFF2-40B4-BE49-F238E27FC236}">
                <a16:creationId xmlns:a16="http://schemas.microsoft.com/office/drawing/2014/main" id="{7B44C6B1-C56D-47B8-A6CD-320CD03329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18581" y="5581324"/>
            <a:ext cx="443639" cy="443639"/>
          </a:xfrm>
          <a:prstGeom prst="rect">
            <a:avLst/>
          </a:prstGeom>
        </p:spPr>
      </p:pic>
      <p:pic>
        <p:nvPicPr>
          <p:cNvPr id="32" name="Graphic 31">
            <a:extLst>
              <a:ext uri="{FF2B5EF4-FFF2-40B4-BE49-F238E27FC236}">
                <a16:creationId xmlns:a16="http://schemas.microsoft.com/office/drawing/2014/main" id="{19BE2AA5-36E4-41B2-A90B-2D7E82DDD26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3461" y="4333774"/>
            <a:ext cx="413877" cy="413877"/>
          </a:xfrm>
          <a:prstGeom prst="rect">
            <a:avLst/>
          </a:prstGeom>
        </p:spPr>
      </p:pic>
      <p:pic>
        <p:nvPicPr>
          <p:cNvPr id="34" name="Graphic 33">
            <a:extLst>
              <a:ext uri="{FF2B5EF4-FFF2-40B4-BE49-F238E27FC236}">
                <a16:creationId xmlns:a16="http://schemas.microsoft.com/office/drawing/2014/main" id="{0A948ECA-389E-4EA8-A282-306BFE5F41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77254" y="3079467"/>
            <a:ext cx="494146" cy="494146"/>
          </a:xfrm>
          <a:prstGeom prst="rect">
            <a:avLst/>
          </a:prstGeom>
        </p:spPr>
      </p:pic>
      <p:pic>
        <p:nvPicPr>
          <p:cNvPr id="36" name="Graphic 35">
            <a:extLst>
              <a:ext uri="{FF2B5EF4-FFF2-40B4-BE49-F238E27FC236}">
                <a16:creationId xmlns:a16="http://schemas.microsoft.com/office/drawing/2014/main" id="{41A8C669-F71F-4B19-94D4-E2F83E6088C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0254" y="4286713"/>
            <a:ext cx="381000" cy="508001"/>
          </a:xfrm>
          <a:prstGeom prst="rect">
            <a:avLst/>
          </a:prstGeom>
        </p:spPr>
      </p:pic>
      <p:pic>
        <p:nvPicPr>
          <p:cNvPr id="38" name="Graphic 37">
            <a:extLst>
              <a:ext uri="{FF2B5EF4-FFF2-40B4-BE49-F238E27FC236}">
                <a16:creationId xmlns:a16="http://schemas.microsoft.com/office/drawing/2014/main" id="{EE4B6161-0F86-4801-9CDD-2CE3B44899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8936" y="3097563"/>
            <a:ext cx="443639" cy="457951"/>
          </a:xfrm>
          <a:prstGeom prst="rect">
            <a:avLst/>
          </a:prstGeom>
        </p:spPr>
      </p:pic>
    </p:spTree>
    <p:extLst>
      <p:ext uri="{BB962C8B-B14F-4D97-AF65-F5344CB8AC3E}">
        <p14:creationId xmlns:p14="http://schemas.microsoft.com/office/powerpoint/2010/main" val="788870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a:t>
            </a:r>
            <a:br>
              <a:rPr lang="en-GB" sz="1961" dirty="0">
                <a:latin typeface="+mn-lt"/>
              </a:rPr>
            </a:br>
            <a:r>
              <a:rPr lang="en-GB" sz="1961" dirty="0">
                <a:latin typeface="+mn-lt"/>
              </a:rPr>
              <a:t>A worker machine (VM) normally clustered, each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Label</a:t>
            </a:r>
            <a:br>
              <a:rPr lang="en-GB" sz="1961" dirty="0"/>
            </a:br>
            <a:r>
              <a:rPr lang="en-GB" sz="1961" dirty="0"/>
              <a:t>Metadata attached to any object for configuration and selection</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a:t>
            </a:r>
            <a:br>
              <a:rPr lang="en-GB" sz="1961" dirty="0"/>
            </a:br>
            <a:r>
              <a:rPr lang="en-GB" sz="1961" dirty="0"/>
              <a:t>A logical object for managing a replicated application (i.e.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Replica Set</a:t>
            </a:r>
            <a:br>
              <a:rPr lang="en-GB" sz="1961" dirty="0"/>
            </a:br>
            <a:r>
              <a:rPr lang="en-GB" sz="1961" dirty="0"/>
              <a:t>A set of one or more pods that is distributed and replicated across nodes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3" name="TagLegacy_E1CB" title="Icon of a shopping tag">
            <a:extLst>
              <a:ext uri="{FF2B5EF4-FFF2-40B4-BE49-F238E27FC236}">
                <a16:creationId xmlns:a16="http://schemas.microsoft.com/office/drawing/2014/main" id="{8D6E61CB-54AB-4C58-8A6E-481DDEF8E284}"/>
              </a:ext>
            </a:extLst>
          </p:cNvPr>
          <p:cNvSpPr>
            <a:spLocks noChangeAspect="1" noEditPoints="1"/>
          </p:cNvSpPr>
          <p:nvPr/>
        </p:nvSpPr>
        <p:spPr bwMode="auto">
          <a:xfrm>
            <a:off x="11052595" y="2336032"/>
            <a:ext cx="449219" cy="35857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79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Highly 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278591"/>
            <a:ext cx="2943317" cy="2126998"/>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 Cluster</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461485" y="4170511"/>
            <a:ext cx="541970" cy="38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network_3" title="Icon of a server connected to a network">
            <a:extLst>
              <a:ext uri="{FF2B5EF4-FFF2-40B4-BE49-F238E27FC236}">
                <a16:creationId xmlns:a16="http://schemas.microsoft.com/office/drawing/2014/main" id="{9A29BC1D-7DC3-4705-BB3E-AB577A6FB73A}"/>
              </a:ext>
            </a:extLst>
          </p:cNvPr>
          <p:cNvSpPr>
            <a:spLocks noChangeAspect="1" noEditPoints="1"/>
          </p:cNvSpPr>
          <p:nvPr/>
        </p:nvSpPr>
        <p:spPr bwMode="auto">
          <a:xfrm>
            <a:off x="445304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network_3" title="Icon of a server connected to a network">
            <a:extLst>
              <a:ext uri="{FF2B5EF4-FFF2-40B4-BE49-F238E27FC236}">
                <a16:creationId xmlns:a16="http://schemas.microsoft.com/office/drawing/2014/main" id="{2553F435-5D7D-4018-809D-FDF6EC0C260D}"/>
              </a:ext>
            </a:extLst>
          </p:cNvPr>
          <p:cNvSpPr>
            <a:spLocks noChangeAspect="1" noEditPoints="1"/>
          </p:cNvSpPr>
          <p:nvPr/>
        </p:nvSpPr>
        <p:spPr bwMode="auto">
          <a:xfrm>
            <a:off x="512758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TextBox 52">
            <a:extLst>
              <a:ext uri="{FF2B5EF4-FFF2-40B4-BE49-F238E27FC236}">
                <a16:creationId xmlns:a16="http://schemas.microsoft.com/office/drawing/2014/main" id="{024E954C-6254-428F-B95D-EFBCD49CFA59}"/>
              </a:ext>
            </a:extLst>
          </p:cNvPr>
          <p:cNvSpPr txBox="1"/>
          <p:nvPr/>
        </p:nvSpPr>
        <p:spPr>
          <a:xfrm>
            <a:off x="3486667" y="4604778"/>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09" name="Processing_E9F5" title="Icon of two interlocked gears">
            <a:extLst>
              <a:ext uri="{FF2B5EF4-FFF2-40B4-BE49-F238E27FC236}">
                <a16:creationId xmlns:a16="http://schemas.microsoft.com/office/drawing/2014/main" id="{26BC0CDF-CC75-4E6A-9B64-12E4DCA61C05}"/>
              </a:ext>
            </a:extLst>
          </p:cNvPr>
          <p:cNvSpPr>
            <a:spLocks noChangeAspect="1" noEditPoints="1"/>
          </p:cNvSpPr>
          <p:nvPr/>
        </p:nvSpPr>
        <p:spPr bwMode="auto">
          <a:xfrm>
            <a:off x="4273133" y="3888036"/>
            <a:ext cx="515289" cy="4487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TextBox 109">
            <a:extLst>
              <a:ext uri="{FF2B5EF4-FFF2-40B4-BE49-F238E27FC236}">
                <a16:creationId xmlns:a16="http://schemas.microsoft.com/office/drawing/2014/main" id="{63A70583-129B-4FE3-A172-A86DF5F2E201}"/>
              </a:ext>
            </a:extLst>
          </p:cNvPr>
          <p:cNvSpPr txBox="1"/>
          <p:nvPr/>
        </p:nvSpPr>
        <p:spPr>
          <a:xfrm>
            <a:off x="4869117" y="3930794"/>
            <a:ext cx="1037182"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a:t>
            </a:r>
          </a:p>
          <a:p>
            <a:pPr algn="ctr">
              <a:lnSpc>
                <a:spcPct val="90000"/>
              </a:lnSpc>
              <a:spcAft>
                <a:spcPts val="588"/>
              </a:spcAft>
            </a:pPr>
            <a:r>
              <a:rPr lang="en-GB" sz="1765" dirty="0">
                <a:gradFill>
                  <a:gsLst>
                    <a:gs pos="2917">
                      <a:schemeClr val="tx1"/>
                    </a:gs>
                    <a:gs pos="30000">
                      <a:schemeClr val="tx1"/>
                    </a:gs>
                  </a:gsLst>
                  <a:lin ang="5400000" scaled="0"/>
                </a:gradFill>
              </a:rPr>
              <a:t>Scheduler</a:t>
            </a:r>
          </a:p>
        </p:txBody>
      </p:sp>
      <p:grpSp>
        <p:nvGrpSpPr>
          <p:cNvPr id="112" name="Group 111">
            <a:extLst>
              <a:ext uri="{FF2B5EF4-FFF2-40B4-BE49-F238E27FC236}">
                <a16:creationId xmlns:a16="http://schemas.microsoft.com/office/drawing/2014/main" id="{BE54422D-B090-4D06-8661-5C425E8D5E8D}"/>
              </a:ext>
            </a:extLst>
          </p:cNvPr>
          <p:cNvGrpSpPr/>
          <p:nvPr/>
        </p:nvGrpSpPr>
        <p:grpSpPr>
          <a:xfrm>
            <a:off x="6519555" y="1432224"/>
            <a:ext cx="4357316" cy="4053984"/>
            <a:chOff x="6650285" y="1460446"/>
            <a:chExt cx="4444689" cy="4135273"/>
          </a:xfrm>
        </p:grpSpPr>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170538" y="1460448"/>
              <a:ext cx="3924436" cy="4053039"/>
            </a:xfrm>
            <a:prstGeom prst="roundRect">
              <a:avLst>
                <a:gd name="adj" fmla="val 939"/>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Node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650285" y="1460446"/>
              <a:ext cx="419946" cy="4053037"/>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919113"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505180"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9081279"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660983"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8506074" y="4967861"/>
              <a:ext cx="1294824" cy="627858"/>
            </a:xfrm>
            <a:prstGeom prst="rect">
              <a:avLst/>
            </a:prstGeom>
            <a:noFill/>
          </p:spPr>
          <p:txBody>
            <a:bodyPr wrap="non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Nodes</a:t>
              </a:r>
            </a:p>
          </p:txBody>
        </p:sp>
      </p:gr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pic>
        <p:nvPicPr>
          <p:cNvPr id="5" name="Graphic 4">
            <a:extLst>
              <a:ext uri="{FF2B5EF4-FFF2-40B4-BE49-F238E27FC236}">
                <a16:creationId xmlns:a16="http://schemas.microsoft.com/office/drawing/2014/main" id="{B52D0625-6058-4D7C-A146-4D93A47F99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7741" y="3792216"/>
            <a:ext cx="1781175" cy="476250"/>
          </a:xfrm>
          <a:prstGeom prst="rect">
            <a:avLst/>
          </a:prstGeom>
        </p:spPr>
      </p:pic>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anim calcmode="lin" valueType="num">
                                      <p:cBhvr>
                                        <p:cTn id="17" dur="1000" fill="hold"/>
                                        <p:tgtEl>
                                          <p:spTgt spid="49"/>
                                        </p:tgtEl>
                                        <p:attrNameLst>
                                          <p:attrName>ppt_x</p:attrName>
                                        </p:attrNameLst>
                                      </p:cBhvr>
                                      <p:tavLst>
                                        <p:tav tm="0">
                                          <p:val>
                                            <p:strVal val="#ppt_x"/>
                                          </p:val>
                                        </p:tav>
                                        <p:tav tm="100000">
                                          <p:val>
                                            <p:strVal val="#ppt_x"/>
                                          </p:val>
                                        </p:tav>
                                      </p:tavLst>
                                    </p:anim>
                                    <p:anim calcmode="lin" valueType="num">
                                      <p:cBhvr>
                                        <p:cTn id="18" dur="1000" fill="hold"/>
                                        <p:tgtEl>
                                          <p:spTgt spid="4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1000"/>
                                        <p:tgtEl>
                                          <p:spTgt spid="55"/>
                                        </p:tgtEl>
                                      </p:cBhvr>
                                    </p:animEffect>
                                    <p:anim calcmode="lin" valueType="num">
                                      <p:cBhvr>
                                        <p:cTn id="27" dur="1000" fill="hold"/>
                                        <p:tgtEl>
                                          <p:spTgt spid="55"/>
                                        </p:tgtEl>
                                        <p:attrNameLst>
                                          <p:attrName>ppt_x</p:attrName>
                                        </p:attrNameLst>
                                      </p:cBhvr>
                                      <p:tavLst>
                                        <p:tav tm="0">
                                          <p:val>
                                            <p:strVal val="#ppt_x"/>
                                          </p:val>
                                        </p:tav>
                                        <p:tav tm="100000">
                                          <p:val>
                                            <p:strVal val="#ppt_x"/>
                                          </p:val>
                                        </p:tav>
                                      </p:tavLst>
                                    </p:anim>
                                    <p:anim calcmode="lin" valueType="num">
                                      <p:cBhvr>
                                        <p:cTn id="28" dur="1000" fill="hold"/>
                                        <p:tgtEl>
                                          <p:spTgt spid="5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wheel(1)">
                                      <p:cBhvr>
                                        <p:cTn id="38" dur="2000"/>
                                        <p:tgtEl>
                                          <p:spTgt spid="122"/>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wheel(1)">
                                      <p:cBhvr>
                                        <p:cTn id="41" dur="2000"/>
                                        <p:tgtEl>
                                          <p:spTgt spid="123"/>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24"/>
                                        </p:tgtEl>
                                        <p:attrNameLst>
                                          <p:attrName>style.visibility</p:attrName>
                                        </p:attrNameLst>
                                      </p:cBhvr>
                                      <p:to>
                                        <p:strVal val="visible"/>
                                      </p:to>
                                    </p:set>
                                    <p:animEffect transition="in" filter="wheel(1)">
                                      <p:cBhvr>
                                        <p:cTn id="44" dur="2000"/>
                                        <p:tgtEl>
                                          <p:spTgt spid="124"/>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wheel(1)">
                                      <p:cBhvr>
                                        <p:cTn id="47" dur="2000"/>
                                        <p:tgtEl>
                                          <p:spTgt spid="1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wheel(1)">
                                      <p:cBhvr>
                                        <p:cTn id="53" dur="2000"/>
                                        <p:tgtEl>
                                          <p:spTgt spid="126"/>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 / Unopinionated </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7759092"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is not a rigid pre-configured system</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Mesh</a:t>
            </a:r>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2334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Custom </a:t>
            </a:r>
            <a:br>
              <a:rPr lang="en-GB" dirty="0"/>
            </a:br>
            <a:r>
              <a:rPr lang="en-GB" dirty="0"/>
              <a:t>Resource</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Admission</a:t>
            </a:r>
            <a:br>
              <a:rPr lang="en-GB" dirty="0"/>
            </a:br>
            <a:r>
              <a:rPr lang="en-GB" dirty="0"/>
              <a:t>Controller</a:t>
            </a:r>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18AB-6F2D-4F58-ABE2-9FA87A5BCE38}"/>
              </a:ext>
            </a:extLst>
          </p:cNvPr>
          <p:cNvSpPr>
            <a:spLocks noGrp="1"/>
          </p:cNvSpPr>
          <p:nvPr>
            <p:ph idx="1"/>
          </p:nvPr>
        </p:nvSpPr>
        <p:spPr>
          <a:xfrm>
            <a:off x="457200" y="438792"/>
            <a:ext cx="11277599" cy="2777019"/>
          </a:xfrm>
          <a:solidFill>
            <a:srgbClr val="0359A0"/>
          </a:solidFill>
          <a:effectLst>
            <a:outerShdw blurRad="50800" dist="38100" dir="5400000" algn="t" rotWithShape="0">
              <a:prstClr val="black">
                <a:alpha val="40000"/>
              </a:prstClr>
            </a:outerShdw>
          </a:effectLst>
        </p:spPr>
        <p:txBody>
          <a:bodyPr lIns="108000" tIns="108000" rIns="108000" bIns="360000"/>
          <a:lstStyle/>
          <a:p>
            <a:r>
              <a:rPr lang="en-GB" dirty="0"/>
              <a:t>Content Notes</a:t>
            </a:r>
          </a:p>
          <a:p>
            <a:pPr marL="179388" indent="-179388"/>
            <a:r>
              <a:rPr lang="en-GB" sz="2400" b="0" dirty="0">
                <a:latin typeface="+mn-lt"/>
                <a:cs typeface="Segoe UI Semibold" panose="020B0702040204020203" pitchFamily="34" charset="0"/>
              </a:rPr>
              <a:t>This guide is not intended to be delivered as a complete presentation!</a:t>
            </a:r>
          </a:p>
          <a:p>
            <a:pPr marL="179388" indent="-179388"/>
            <a:r>
              <a:rPr lang="en-GB" sz="2400" b="0" dirty="0">
                <a:latin typeface="+mn-lt"/>
                <a:cs typeface="Segoe UI Semibold" panose="020B0702040204020203" pitchFamily="34" charset="0"/>
              </a:rPr>
              <a:t>It can used as a learning guide or given as a reference</a:t>
            </a:r>
          </a:p>
          <a:p>
            <a:pPr marL="179388" indent="-179388"/>
            <a:r>
              <a:rPr lang="en-GB" sz="2400" b="0" dirty="0">
                <a:latin typeface="+mn-lt"/>
                <a:cs typeface="Segoe UI Semibold" panose="020B0702040204020203" pitchFamily="34" charset="0"/>
              </a:rPr>
              <a:t>Cherry pick sections or slides and use/present as needed</a:t>
            </a:r>
          </a:p>
        </p:txBody>
      </p:sp>
      <p:sp>
        <p:nvSpPr>
          <p:cNvPr id="6" name="Content Placeholder 2">
            <a:extLst>
              <a:ext uri="{FF2B5EF4-FFF2-40B4-BE49-F238E27FC236}">
                <a16:creationId xmlns:a16="http://schemas.microsoft.com/office/drawing/2014/main" id="{DDDFF80A-9C64-4AAA-A9DF-62C6EAEC9250}"/>
              </a:ext>
            </a:extLst>
          </p:cNvPr>
          <p:cNvSpPr txBox="1">
            <a:spLocks/>
          </p:cNvSpPr>
          <p:nvPr/>
        </p:nvSpPr>
        <p:spPr>
          <a:xfrm>
            <a:off x="457200" y="3642190"/>
            <a:ext cx="11277599" cy="2777019"/>
          </a:xfrm>
          <a:prstGeom prst="rect">
            <a:avLst/>
          </a:prstGeom>
          <a:solidFill>
            <a:srgbClr val="0359A0"/>
          </a:solidFill>
          <a:effectLst>
            <a:outerShdw blurRad="50800" dist="38100" dir="5400000" algn="t" rotWithShape="0">
              <a:prstClr val="black">
                <a:alpha val="40000"/>
              </a:prstClr>
            </a:outerShdw>
          </a:effectLst>
        </p:spPr>
        <p:txBody>
          <a:bodyPr vert="horz" wrap="square" lIns="108000" tIns="108000" rIns="108000" bIns="36000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dirty="0"/>
              <a:t>Target Audience </a:t>
            </a:r>
          </a:p>
          <a:p>
            <a:pPr marL="179388" indent="-179388"/>
            <a:r>
              <a:rPr lang="en-GB" sz="2400" b="0" dirty="0">
                <a:latin typeface="+mn-lt"/>
                <a:cs typeface="Segoe UI Semibold" panose="020B0702040204020203" pitchFamily="34" charset="0"/>
              </a:rPr>
              <a:t>Technical architects, developers and platform engineers</a:t>
            </a:r>
          </a:p>
          <a:p>
            <a:pPr marL="179388" indent="-179388"/>
            <a:r>
              <a:rPr lang="en-GB" sz="2400" b="0" dirty="0">
                <a:latin typeface="+mn-lt"/>
                <a:cs typeface="Segoe UI Semibold" panose="020B0702040204020203" pitchFamily="34" charset="0"/>
              </a:rPr>
              <a:t>Those wanting to the learn the core fundamentals of Kubernetes</a:t>
            </a:r>
          </a:p>
          <a:p>
            <a:pPr marL="179388" indent="-179388"/>
            <a:r>
              <a:rPr lang="en-GB" sz="2400" b="0" dirty="0">
                <a:latin typeface="+mn-lt"/>
                <a:cs typeface="Segoe UI Semibold" panose="020B0702040204020203" pitchFamily="34" charset="0"/>
              </a:rPr>
              <a:t>Not for those trying to deploy Kubernetes from scratch or get into internals</a:t>
            </a:r>
          </a:p>
        </p:txBody>
      </p:sp>
      <p:pic>
        <p:nvPicPr>
          <p:cNvPr id="8" name="Graphic 7">
            <a:extLst>
              <a:ext uri="{FF2B5EF4-FFF2-40B4-BE49-F238E27FC236}">
                <a16:creationId xmlns:a16="http://schemas.microsoft.com/office/drawing/2014/main" id="{613F69E7-4C9E-41DD-AD95-E5FBF4BA2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0473" y="569359"/>
            <a:ext cx="568504" cy="649719"/>
          </a:xfrm>
          <a:prstGeom prst="rect">
            <a:avLst/>
          </a:prstGeom>
        </p:spPr>
      </p:pic>
      <p:pic>
        <p:nvPicPr>
          <p:cNvPr id="10" name="Graphic 9">
            <a:extLst>
              <a:ext uri="{FF2B5EF4-FFF2-40B4-BE49-F238E27FC236}">
                <a16:creationId xmlns:a16="http://schemas.microsoft.com/office/drawing/2014/main" id="{1E132A0D-53BC-480D-91B9-FBD32389D6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0473" y="3776916"/>
            <a:ext cx="553627" cy="632717"/>
          </a:xfrm>
          <a:prstGeom prst="rect">
            <a:avLst/>
          </a:prstGeom>
        </p:spPr>
      </p:pic>
    </p:spTree>
    <p:extLst>
      <p:ext uri="{BB962C8B-B14F-4D97-AF65-F5344CB8AC3E}">
        <p14:creationId xmlns:p14="http://schemas.microsoft.com/office/powerpoint/2010/main" val="253508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517495" y="889942"/>
            <a:ext cx="1197357" cy="3828191"/>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517495" y="2142699"/>
            <a:ext cx="1197357" cy="382819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rot="16200000">
            <a:off x="7848881" y="1736545"/>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97732" y="1087625"/>
            <a:ext cx="305199" cy="1751191"/>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a:t>
            </a:r>
            <a:r>
              <a:rPr lang="en-GB" sz="2353" i="1" dirty="0">
                <a:gradFill>
                  <a:gsLst>
                    <a:gs pos="2917">
                      <a:schemeClr val="tx1"/>
                    </a:gs>
                    <a:gs pos="30000">
                      <a:schemeClr val="tx1"/>
                    </a:gs>
                  </a:gsLst>
                  <a:lin ang="5400000" scaled="0"/>
                </a:gradFill>
                <a:cs typeface="Segoe UI Semibold" panose="020B0702040204020203" pitchFamily="34" charset="0"/>
              </a:rPr>
              <a:t>external</a:t>
            </a:r>
            <a:r>
              <a:rPr lang="en-GB" sz="2353" dirty="0">
                <a:gradFill>
                  <a:gsLst>
                    <a:gs pos="2917">
                      <a:schemeClr val="tx1"/>
                    </a:gs>
                    <a:gs pos="30000">
                      <a:schemeClr val="tx1"/>
                    </a:gs>
                  </a:gsLst>
                  <a:lin ang="5400000" scaled="0"/>
                </a:gradFill>
                <a:latin typeface="+mj-lt"/>
                <a:cs typeface="Segoe UI Semibold" panose="020B0702040204020203" pitchFamily="34" charset="0"/>
              </a:rPr>
              <a:t>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716352"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i="1" dirty="0">
                <a:gradFill>
                  <a:gsLst>
                    <a:gs pos="2917">
                      <a:schemeClr val="tx1"/>
                    </a:gs>
                    <a:gs pos="30000">
                      <a:schemeClr val="tx1"/>
                    </a:gs>
                  </a:gsLst>
                  <a:lin ang="5400000" scaled="0"/>
                </a:gradFill>
                <a:cs typeface="Segoe UI Semibold" panose="020B0702040204020203" pitchFamily="34" charset="0"/>
              </a:rPr>
              <a:t>Internal</a:t>
            </a:r>
            <a:r>
              <a:rPr lang="en-GB" sz="2353" dirty="0">
                <a:gradFill>
                  <a:gsLst>
                    <a:gs pos="2917">
                      <a:schemeClr val="tx1"/>
                    </a:gs>
                    <a:gs pos="30000">
                      <a:schemeClr val="tx1"/>
                    </a:gs>
                  </a:gsLst>
                  <a:lin ang="5400000" scaled="0"/>
                </a:gradFill>
                <a:latin typeface="+mj-lt"/>
                <a:cs typeface="Segoe UI Semibold" panose="020B0702040204020203" pitchFamily="34" charset="0"/>
              </a:rPr>
              <a:t>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7449906" cy="594359"/>
          </a:xfrm>
        </p:spPr>
        <p:txBody>
          <a:bodyPr>
            <a:normAutofit fontScale="90000"/>
          </a:bodyPr>
          <a:lstStyle/>
          <a:p>
            <a:r>
              <a:rPr lang="en-GB" dirty="0"/>
              <a:t>Services – Simplified Illustration </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345989" y="1043098"/>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440106" y="3654852"/>
            <a:ext cx="694970"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C2C52A58-89FA-4CC9-80E6-440620E80C64}"/>
              </a:ext>
            </a:extLst>
          </p:cNvPr>
          <p:cNvSpPr/>
          <p:nvPr/>
        </p:nvSpPr>
        <p:spPr>
          <a:xfrm>
            <a:off x="345518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336384" y="2729780"/>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3" name="Arrow: Right 52">
            <a:extLst>
              <a:ext uri="{FF2B5EF4-FFF2-40B4-BE49-F238E27FC236}">
                <a16:creationId xmlns:a16="http://schemas.microsoft.com/office/drawing/2014/main" id="{84DB1AC7-CDEE-47F8-AB1A-84BF34AB00C3}"/>
              </a:ext>
            </a:extLst>
          </p:cNvPr>
          <p:cNvSpPr/>
          <p:nvPr/>
        </p:nvSpPr>
        <p:spPr bwMode="auto">
          <a:xfrm>
            <a:off x="6324357" y="3670786"/>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grpSp>
        <p:nvGrpSpPr>
          <p:cNvPr id="16" name="Group 15">
            <a:extLst>
              <a:ext uri="{FF2B5EF4-FFF2-40B4-BE49-F238E27FC236}">
                <a16:creationId xmlns:a16="http://schemas.microsoft.com/office/drawing/2014/main" id="{DBCB7B9C-4BB2-40D8-9344-B4E6C8CFB2AB}"/>
              </a:ext>
            </a:extLst>
          </p:cNvPr>
          <p:cNvGrpSpPr/>
          <p:nvPr/>
        </p:nvGrpSpPr>
        <p:grpSpPr>
          <a:xfrm>
            <a:off x="9209885" y="3549463"/>
            <a:ext cx="908350" cy="1014659"/>
            <a:chOff x="6263934" y="1828233"/>
            <a:chExt cx="908350" cy="1014659"/>
          </a:xfrm>
        </p:grpSpPr>
        <p:pic>
          <p:nvPicPr>
            <p:cNvPr id="14" name="Graphic 13">
              <a:extLst>
                <a:ext uri="{FF2B5EF4-FFF2-40B4-BE49-F238E27FC236}">
                  <a16:creationId xmlns:a16="http://schemas.microsoft.com/office/drawing/2014/main" id="{B3AEA193-141C-4FF7-9CAB-496C8595D4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15" name="Rectangle 14">
              <a:extLst>
                <a:ext uri="{FF2B5EF4-FFF2-40B4-BE49-F238E27FC236}">
                  <a16:creationId xmlns:a16="http://schemas.microsoft.com/office/drawing/2014/main" id="{26DF147B-E2D8-4ED5-A512-7A87CB0984BE}"/>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59" name="Group 58">
            <a:extLst>
              <a:ext uri="{FF2B5EF4-FFF2-40B4-BE49-F238E27FC236}">
                <a16:creationId xmlns:a16="http://schemas.microsoft.com/office/drawing/2014/main" id="{0AC3A1E3-73DC-4FF0-99E3-372BF96F3956}"/>
              </a:ext>
            </a:extLst>
          </p:cNvPr>
          <p:cNvGrpSpPr/>
          <p:nvPr/>
        </p:nvGrpSpPr>
        <p:grpSpPr>
          <a:xfrm>
            <a:off x="9643124" y="2321005"/>
            <a:ext cx="908350" cy="1014659"/>
            <a:chOff x="6263934" y="1828233"/>
            <a:chExt cx="908350" cy="1014659"/>
          </a:xfrm>
        </p:grpSpPr>
        <p:pic>
          <p:nvPicPr>
            <p:cNvPr id="60" name="Graphic 59">
              <a:extLst>
                <a:ext uri="{FF2B5EF4-FFF2-40B4-BE49-F238E27FC236}">
                  <a16:creationId xmlns:a16="http://schemas.microsoft.com/office/drawing/2014/main" id="{4DA74F97-45CB-4F57-A63D-8274113A1AC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1" name="Rectangle 60">
              <a:extLst>
                <a:ext uri="{FF2B5EF4-FFF2-40B4-BE49-F238E27FC236}">
                  <a16:creationId xmlns:a16="http://schemas.microsoft.com/office/drawing/2014/main" id="{789132D6-B9F2-4791-AA4B-B4926D99258F}"/>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62" name="Group 61">
            <a:extLst>
              <a:ext uri="{FF2B5EF4-FFF2-40B4-BE49-F238E27FC236}">
                <a16:creationId xmlns:a16="http://schemas.microsoft.com/office/drawing/2014/main" id="{10FC33D2-3599-4E94-82F9-442FB6963713}"/>
              </a:ext>
            </a:extLst>
          </p:cNvPr>
          <p:cNvGrpSpPr/>
          <p:nvPr/>
        </p:nvGrpSpPr>
        <p:grpSpPr>
          <a:xfrm>
            <a:off x="8774736" y="2320684"/>
            <a:ext cx="908350" cy="1014659"/>
            <a:chOff x="6263934" y="1828233"/>
            <a:chExt cx="908350" cy="1014659"/>
          </a:xfrm>
        </p:grpSpPr>
        <p:pic>
          <p:nvPicPr>
            <p:cNvPr id="63" name="Graphic 62">
              <a:extLst>
                <a:ext uri="{FF2B5EF4-FFF2-40B4-BE49-F238E27FC236}">
                  <a16:creationId xmlns:a16="http://schemas.microsoft.com/office/drawing/2014/main" id="{F44BA87F-61C7-4020-B828-2EEF6BE78B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4" name="Rectangle 63">
              <a:extLst>
                <a:ext uri="{FF2B5EF4-FFF2-40B4-BE49-F238E27FC236}">
                  <a16:creationId xmlns:a16="http://schemas.microsoft.com/office/drawing/2014/main" id="{EE7BFA69-1634-4D75-84D8-95510DA740D5}"/>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13" name="Group 12">
            <a:extLst>
              <a:ext uri="{FF2B5EF4-FFF2-40B4-BE49-F238E27FC236}">
                <a16:creationId xmlns:a16="http://schemas.microsoft.com/office/drawing/2014/main" id="{51BABB27-3171-47AE-A683-25C663945694}"/>
              </a:ext>
            </a:extLst>
          </p:cNvPr>
          <p:cNvGrpSpPr/>
          <p:nvPr/>
        </p:nvGrpSpPr>
        <p:grpSpPr>
          <a:xfrm>
            <a:off x="7391133" y="2709621"/>
            <a:ext cx="1301955" cy="1393491"/>
            <a:chOff x="7391133" y="2709621"/>
            <a:chExt cx="1301955" cy="1393491"/>
          </a:xfrm>
        </p:grpSpPr>
        <p:pic>
          <p:nvPicPr>
            <p:cNvPr id="9" name="Graphic 8" descr="List with solid fill">
              <a:extLst>
                <a:ext uri="{FF2B5EF4-FFF2-40B4-BE49-F238E27FC236}">
                  <a16:creationId xmlns:a16="http://schemas.microsoft.com/office/drawing/2014/main" id="{639E7577-DB1A-4D1B-957D-91236662A0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706" y="3560060"/>
              <a:ext cx="543052" cy="543052"/>
            </a:xfrm>
            <a:prstGeom prst="rect">
              <a:avLst/>
            </a:prstGeom>
          </p:spPr>
        </p:pic>
        <p:sp>
          <p:nvSpPr>
            <p:cNvPr id="11" name="TextBox 10">
              <a:extLst>
                <a:ext uri="{FF2B5EF4-FFF2-40B4-BE49-F238E27FC236}">
                  <a16:creationId xmlns:a16="http://schemas.microsoft.com/office/drawing/2014/main" id="{37EF7F5F-31BC-475C-AC3F-BEAADA43622D}"/>
                </a:ext>
              </a:extLst>
            </p:cNvPr>
            <p:cNvSpPr txBox="1"/>
            <p:nvPr/>
          </p:nvSpPr>
          <p:spPr>
            <a:xfrm>
              <a:off x="7897999" y="3719198"/>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pic>
          <p:nvPicPr>
            <p:cNvPr id="39" name="Graphic 38" descr="List with solid fill">
              <a:extLst>
                <a:ext uri="{FF2B5EF4-FFF2-40B4-BE49-F238E27FC236}">
                  <a16:creationId xmlns:a16="http://schemas.microsoft.com/office/drawing/2014/main" id="{0F265A94-49AF-4C5A-BFE2-0E90AFC7B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1133" y="2709621"/>
              <a:ext cx="543052" cy="543052"/>
            </a:xfrm>
            <a:prstGeom prst="rect">
              <a:avLst/>
            </a:prstGeom>
          </p:spPr>
        </p:pic>
        <p:sp>
          <p:nvSpPr>
            <p:cNvPr id="40" name="TextBox 39">
              <a:extLst>
                <a:ext uri="{FF2B5EF4-FFF2-40B4-BE49-F238E27FC236}">
                  <a16:creationId xmlns:a16="http://schemas.microsoft.com/office/drawing/2014/main" id="{ACE333AE-95DE-4796-B582-C5EE87E4F634}"/>
                </a:ext>
              </a:extLst>
            </p:cNvPr>
            <p:cNvSpPr txBox="1"/>
            <p:nvPr/>
          </p:nvSpPr>
          <p:spPr>
            <a:xfrm>
              <a:off x="7892426" y="2868759"/>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grpSp>
      <p:sp>
        <p:nvSpPr>
          <p:cNvPr id="41" name="Rectangle: Rounded Corners 40">
            <a:extLst>
              <a:ext uri="{FF2B5EF4-FFF2-40B4-BE49-F238E27FC236}">
                <a16:creationId xmlns:a16="http://schemas.microsoft.com/office/drawing/2014/main" id="{87B6AD40-A1A3-4C38-9A91-8C64FA2A2A2F}"/>
              </a:ext>
            </a:extLst>
          </p:cNvPr>
          <p:cNvSpPr/>
          <p:nvPr/>
        </p:nvSpPr>
        <p:spPr bwMode="auto">
          <a:xfrm rot="16200000">
            <a:off x="7870180" y="3678727"/>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anim calcmode="lin" valueType="num">
                                      <p:cBhvr>
                                        <p:cTn id="63" dur="500" fill="hold"/>
                                        <p:tgtEl>
                                          <p:spTgt spid="55"/>
                                        </p:tgtEl>
                                        <p:attrNameLst>
                                          <p:attrName>ppt_x</p:attrName>
                                        </p:attrNameLst>
                                      </p:cBhvr>
                                      <p:tavLst>
                                        <p:tav tm="0">
                                          <p:val>
                                            <p:strVal val="#ppt_x"/>
                                          </p:val>
                                        </p:tav>
                                        <p:tav tm="100000">
                                          <p:val>
                                            <p:strVal val="#ppt_x"/>
                                          </p:val>
                                        </p:tav>
                                      </p:tavLst>
                                    </p:anim>
                                    <p:anim calcmode="lin" valueType="num">
                                      <p:cBhvr>
                                        <p:cTn id="64" dur="500" fill="hold"/>
                                        <p:tgtEl>
                                          <p:spTgt spid="55"/>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fade">
                                      <p:cBhvr>
                                        <p:cTn id="73" dur="500"/>
                                        <p:tgtEl>
                                          <p:spTgt spid="56"/>
                                        </p:tgtEl>
                                      </p:cBhvr>
                                    </p:animEffect>
                                    <p:anim calcmode="lin" valueType="num">
                                      <p:cBhvr>
                                        <p:cTn id="74" dur="500" fill="hold"/>
                                        <p:tgtEl>
                                          <p:spTgt spid="56"/>
                                        </p:tgtEl>
                                        <p:attrNameLst>
                                          <p:attrName>ppt_x</p:attrName>
                                        </p:attrNameLst>
                                      </p:cBhvr>
                                      <p:tavLst>
                                        <p:tav tm="0">
                                          <p:val>
                                            <p:strVal val="#ppt_x"/>
                                          </p:val>
                                        </p:tav>
                                        <p:tav tm="100000">
                                          <p:val>
                                            <p:strVal val="#ppt_x"/>
                                          </p:val>
                                        </p:tav>
                                      </p:tavLst>
                                    </p:anim>
                                    <p:anim calcmode="lin" valueType="num">
                                      <p:cBhvr>
                                        <p:cTn id="75" dur="500" fill="hold"/>
                                        <p:tgtEl>
                                          <p:spTgt spid="56"/>
                                        </p:tgtEl>
                                        <p:attrNameLst>
                                          <p:attrName>ppt_y</p:attrName>
                                        </p:attrNameLst>
                                      </p:cBhvr>
                                      <p:tavLst>
                                        <p:tav tm="0">
                                          <p:val>
                                            <p:strVal val="#ppt_y+.1"/>
                                          </p:val>
                                        </p:tav>
                                        <p:tav tm="100000">
                                          <p:val>
                                            <p:strVal val="#ppt_y"/>
                                          </p:val>
                                        </p:tav>
                                      </p:tavLst>
                                    </p:anim>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5" grpId="0" animBg="1"/>
      <p:bldP spid="56" grpId="0" animBg="1"/>
      <p:bldP spid="32" grpId="0" animBg="1"/>
      <p:bldP spid="5" grpId="0"/>
      <p:bldP spid="33" grpId="0"/>
      <p:bldP spid="12" grpId="0" animBg="1"/>
      <p:bldP spid="37" grpId="0" animBg="1"/>
      <p:bldP spid="50" grpId="0" animBg="1"/>
      <p:bldP spid="53"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Services”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CSI,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467221"/>
          </a:xfrm>
        </p:spPr>
        <p:txBody>
          <a:bodyPr/>
          <a:lstStyle/>
          <a:p>
            <a:r>
              <a:rPr lang="en-GB" dirty="0">
                <a:solidFill>
                  <a:srgbClr val="0078D7"/>
                </a:solidFill>
              </a:rPr>
              <a:t>Logical Separation &amp; Cluster Organisation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1"/>
            <a:ext cx="7770773" cy="4327483"/>
          </a:xfrm>
        </p:spPr>
        <p:txBody>
          <a:bodyPr/>
          <a:lstStyle/>
          <a:p>
            <a:r>
              <a:rPr lang="en-GB" sz="2400" b="0" dirty="0">
                <a:latin typeface="+mj-lt"/>
              </a:rPr>
              <a:t>Most Kubernetes objects live inside a </a:t>
            </a:r>
            <a:r>
              <a:rPr lang="en-GB" sz="2400" b="0" i="1" dirty="0">
                <a:latin typeface="+mj-lt"/>
              </a:rPr>
              <a:t>Namespace</a:t>
            </a:r>
          </a:p>
          <a:p>
            <a:r>
              <a:rPr lang="en-GB" sz="2400" b="0" dirty="0">
                <a:latin typeface="+mj-lt"/>
              </a:rPr>
              <a:t>Kubernetes starts with two </a:t>
            </a:r>
            <a:r>
              <a:rPr lang="en-GB" sz="2400" b="0" i="1" dirty="0">
                <a:latin typeface="+mj-lt"/>
              </a:rPr>
              <a:t>Namespaces:</a:t>
            </a:r>
            <a:r>
              <a:rPr lang="en-GB" sz="2400" b="0" dirty="0">
                <a:latin typeface="+mj-lt"/>
              </a:rPr>
              <a:t> </a:t>
            </a:r>
            <a:r>
              <a:rPr lang="en-GB" sz="2400" b="0" dirty="0">
                <a:latin typeface="Consolas" panose="020B0609020204030204" pitchFamily="49" charset="0"/>
              </a:rPr>
              <a:t>default</a:t>
            </a:r>
            <a:r>
              <a:rPr lang="en-GB" sz="2400" b="0" dirty="0">
                <a:latin typeface="+mj-lt"/>
              </a:rPr>
              <a:t> and </a:t>
            </a:r>
            <a:r>
              <a:rPr lang="en-GB" sz="2400" b="0" dirty="0" err="1">
                <a:latin typeface="Consolas" panose="020B0609020204030204" pitchFamily="49" charset="0"/>
              </a:rPr>
              <a:t>kube</a:t>
            </a:r>
            <a:r>
              <a:rPr lang="en-GB" sz="2400" b="0" dirty="0">
                <a:latin typeface="Consolas" panose="020B0609020204030204" pitchFamily="49" charset="0"/>
              </a:rPr>
              <a:t>-system</a:t>
            </a:r>
          </a:p>
          <a:p>
            <a:r>
              <a:rPr lang="en-GB" sz="2400" b="0" dirty="0">
                <a:latin typeface="+mj-lt"/>
              </a:rPr>
              <a:t>You can create </a:t>
            </a:r>
            <a:r>
              <a:rPr lang="en-GB" sz="2400" b="0" i="1" dirty="0">
                <a:latin typeface="+mj-lt"/>
              </a:rPr>
              <a:t>Namespaces</a:t>
            </a:r>
            <a:r>
              <a:rPr lang="en-GB" sz="2400" b="0" dirty="0">
                <a:latin typeface="+mj-lt"/>
              </a:rPr>
              <a:t> to </a:t>
            </a:r>
            <a:r>
              <a:rPr lang="en-GB" sz="2400" dirty="0">
                <a:latin typeface="+mj-lt"/>
              </a:rPr>
              <a:t>logically partition </a:t>
            </a:r>
            <a:r>
              <a:rPr lang="en-GB" sz="2400" b="0" dirty="0">
                <a:latin typeface="+mj-lt"/>
              </a:rPr>
              <a:t>a cluster, e.g. for dev/test or different customers</a:t>
            </a:r>
          </a:p>
          <a:p>
            <a:r>
              <a:rPr lang="en-GB" sz="2400" dirty="0">
                <a:latin typeface="+mj-lt"/>
              </a:rPr>
              <a:t>Nodes will be shared </a:t>
            </a:r>
            <a:r>
              <a:rPr lang="en-GB" sz="2400" b="0" dirty="0">
                <a:latin typeface="+mj-lt"/>
              </a:rPr>
              <a:t>across </a:t>
            </a:r>
            <a:r>
              <a:rPr lang="en-GB" sz="2400" b="0" i="1" dirty="0">
                <a:latin typeface="+mj-lt"/>
              </a:rPr>
              <a:t>Namespaces</a:t>
            </a:r>
          </a:p>
          <a:p>
            <a:r>
              <a:rPr lang="en-GB" sz="2400" b="0" dirty="0">
                <a:latin typeface="+mj-lt"/>
              </a:rPr>
              <a:t>A namespace does </a:t>
            </a:r>
            <a:r>
              <a:rPr lang="en-GB" sz="2400" i="1" dirty="0">
                <a:latin typeface="+mj-lt"/>
              </a:rPr>
              <a:t>not</a:t>
            </a:r>
            <a:r>
              <a:rPr lang="en-GB" sz="2400" b="0" dirty="0">
                <a:latin typeface="+mj-lt"/>
              </a:rPr>
              <a:t> provide isolation &amp; multi-tenancy</a:t>
            </a: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a standard feature for any new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06006" cy="3416217"/>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5620" y="942433"/>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706" y="941155"/>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8961992" y="655125"/>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9959593" y="655125"/>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214526" y="3802014"/>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171158" y="1651290"/>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5" name="TextBox 34">
            <a:extLst>
              <a:ext uri="{FF2B5EF4-FFF2-40B4-BE49-F238E27FC236}">
                <a16:creationId xmlns:a16="http://schemas.microsoft.com/office/drawing/2014/main" id="{3AD32599-8EF1-45A9-BF78-D59EBB13A5D8}"/>
              </a:ext>
            </a:extLst>
          </p:cNvPr>
          <p:cNvSpPr txBox="1"/>
          <p:nvPr/>
        </p:nvSpPr>
        <p:spPr>
          <a:xfrm>
            <a:off x="2421924" y="4983075"/>
            <a:ext cx="5435371" cy="646331"/>
          </a:xfrm>
          <a:prstGeom prst="rect">
            <a:avLst/>
          </a:prstGeom>
          <a:noFill/>
        </p:spPr>
        <p:txBody>
          <a:bodyPr wrap="square">
            <a:spAutoFit/>
          </a:bodyPr>
          <a:lstStyle/>
          <a:p>
            <a:pPr algn="r"/>
            <a:r>
              <a:rPr lang="en-GB" i="1" dirty="0"/>
              <a:t>Note. Kubernetes doesn’t include a native identity system or a way to manage end user accounts</a:t>
            </a:r>
          </a:p>
        </p:txBody>
      </p:sp>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4462760"/>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What is Cloud Native?</a:t>
            </a:r>
          </a:p>
          <a:p>
            <a:r>
              <a:rPr lang="en-GB" sz="1050" dirty="0">
                <a:solidFill>
                  <a:srgbClr val="FFFFFF"/>
                </a:solidFill>
                <a:cs typeface="Segoe UI" panose="020B0502040204020203" pitchFamily="34" charset="0"/>
              </a:rPr>
              <a:t>The need for orchestration</a:t>
            </a:r>
          </a:p>
          <a:p>
            <a:r>
              <a:rPr lang="en-US" sz="1050" dirty="0">
                <a:solidFill>
                  <a:srgbClr val="FFFFFF"/>
                </a:solidFill>
                <a:cs typeface="Segoe UI" panose="020B0502040204020203" pitchFamily="34" charset="0"/>
              </a:rPr>
              <a:t>Kubernetes: the industry leading orchestrator</a:t>
            </a:r>
          </a:p>
          <a:p>
            <a:r>
              <a:rPr lang="en-US" sz="1050" dirty="0">
                <a:solidFill>
                  <a:srgbClr val="FFFFFF"/>
                </a:solidFill>
                <a:cs typeface="Segoe UI" panose="020B0502040204020203" pitchFamily="34" charset="0"/>
              </a:rPr>
              <a:t>The elements of orchestration</a:t>
            </a:r>
          </a:p>
          <a:p>
            <a:r>
              <a:rPr lang="en-GB" sz="1050" dirty="0">
                <a:cs typeface="Segoe UI" panose="020B0502040204020203" pitchFamily="34" charset="0"/>
              </a:rPr>
              <a:t>Why Choose Kubernetes?</a:t>
            </a:r>
          </a:p>
          <a:p>
            <a:r>
              <a:rPr lang="en-GB" sz="1050" dirty="0">
                <a:cs typeface="Segoe UI" panose="020B0502040204020203" pitchFamily="34" charset="0"/>
              </a:rPr>
              <a:t>Kubernetes – A Modern Orchestrator </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t>Pods</a:t>
            </a:r>
          </a:p>
          <a:p>
            <a:r>
              <a:rPr lang="en-GB" sz="1050" dirty="0"/>
              <a:t>Deployments &amp; Replica Sets</a:t>
            </a:r>
          </a:p>
          <a:p>
            <a:r>
              <a:rPr lang="en-GB" sz="1050" dirty="0"/>
              <a:t>Services</a:t>
            </a:r>
          </a:p>
          <a:p>
            <a:r>
              <a:rPr lang="en-GB" sz="1050" dirty="0"/>
              <a:t>Services – Simplified Illustration </a:t>
            </a:r>
          </a:p>
          <a:p>
            <a:r>
              <a:rPr lang="en-GB" sz="1050" dirty="0"/>
              <a:t>DNS and Service Discovery</a:t>
            </a:r>
          </a:p>
          <a:p>
            <a:r>
              <a:rPr lang="en-GB" sz="1050" dirty="0"/>
              <a:t>Data Volumes &amp; Mounts</a:t>
            </a:r>
          </a:p>
          <a:p>
            <a:r>
              <a:rPr lang="en-GB" sz="1050" dirty="0"/>
              <a:t>Persistent Volumes</a:t>
            </a:r>
          </a:p>
          <a:p>
            <a:r>
              <a:rPr lang="en-GB" sz="1050" dirty="0"/>
              <a:t>Stateful Sets</a:t>
            </a:r>
          </a:p>
          <a:p>
            <a:r>
              <a:rPr lang="en-GB" sz="1050" dirty="0"/>
              <a:t>Daemon Sets</a:t>
            </a:r>
          </a:p>
          <a:p>
            <a:r>
              <a:rPr lang="en-GB" sz="1050" dirty="0"/>
              <a:t>Jobs &amp; </a:t>
            </a:r>
            <a:r>
              <a:rPr lang="en-GB" sz="1050" dirty="0" err="1"/>
              <a:t>CronJobs</a:t>
            </a:r>
            <a:endParaRPr lang="en-GB" sz="1050" dirty="0"/>
          </a:p>
          <a:p>
            <a:r>
              <a:rPr lang="en-GB" sz="1050" dirty="0"/>
              <a:t>Namespaces</a:t>
            </a:r>
          </a:p>
          <a:p>
            <a:r>
              <a:rPr lang="en-GB" sz="1050" dirty="0"/>
              <a:t>Role Based Access Control (RBAC)</a:t>
            </a:r>
          </a:p>
          <a:p>
            <a:r>
              <a:rPr lang="en-GB" sz="1050" dirty="0"/>
              <a:t>Putting It All Together</a:t>
            </a: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51167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4DB0FF"/>
                </a:solidFill>
                <a:effectLst/>
                <a:uLnTx/>
                <a:uFillTx/>
                <a:latin typeface="Segoe UI"/>
                <a:ea typeface="+mn-ea"/>
                <a:cs typeface="+mn-cs"/>
              </a:rPr>
              <a:t>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Manually 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Horizontal Pod </a:t>
            </a:r>
            <a:r>
              <a:rPr kumimoji="0" lang="en-GB" sz="1050" b="0" i="0" u="none" strike="noStrike" kern="1200" cap="none" spc="0" normalizeH="0" baseline="0" noProof="0" dirty="0" err="1">
                <a:ln>
                  <a:noFill/>
                </a:ln>
                <a:solidFill>
                  <a:srgbClr val="FFFFFF"/>
                </a:solidFill>
                <a:effectLst/>
                <a:uLnTx/>
                <a:uFillTx/>
                <a:latin typeface="Segoe UI"/>
                <a:ea typeface="+mn-ea"/>
                <a:cs typeface="+mn-cs"/>
              </a:rPr>
              <a:t>Autoscaler</a:t>
            </a:r>
            <a:r>
              <a:rPr kumimoji="0" lang="en-GB" sz="1050" b="0" i="0" u="none" strike="noStrike" kern="1200" cap="none" spc="0" normalizeH="0" baseline="0" noProof="0" dirty="0">
                <a:ln>
                  <a:noFill/>
                </a:ln>
                <a:solidFill>
                  <a:srgbClr val="FFFFFF"/>
                </a:solidFill>
                <a:effectLst/>
                <a:uLnTx/>
                <a:uFillTx/>
                <a:latin typeface="Segoe UI"/>
                <a:ea typeface="+mn-ea"/>
                <a:cs typeface="+mn-cs"/>
              </a:rPr>
              <a:t> (HPA)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Cluster </a:t>
            </a:r>
            <a:r>
              <a:rPr kumimoji="0" lang="en-GB" sz="1050" b="0" i="0" u="none" strike="noStrike" kern="1200" cap="none" spc="0" normalizeH="0" baseline="0" noProof="0" dirty="0" err="1">
                <a:ln>
                  <a:noFill/>
                </a:ln>
                <a:solidFill>
                  <a:srgbClr val="FFFFFF"/>
                </a:solidFill>
                <a:effectLst/>
                <a:uLnTx/>
                <a:uFillTx/>
                <a:latin typeface="Segoe UI"/>
                <a:ea typeface="+mn-ea"/>
                <a:cs typeface="+mn-cs"/>
              </a:rPr>
              <a:t>Autoscaler</a:t>
            </a:r>
            <a:r>
              <a:rPr kumimoji="0" lang="en-GB" sz="1050" b="0" i="0" u="none" strike="noStrike" kern="1200" cap="none" spc="0" normalizeH="0" baseline="0" noProof="0" dirty="0">
                <a:ln>
                  <a:noFill/>
                </a:ln>
                <a:solidFill>
                  <a:srgbClr val="FFFFFF"/>
                </a:solidFill>
                <a:effectLst/>
                <a:uLnTx/>
                <a:uFillTx/>
                <a:latin typeface="Segoe UI"/>
                <a:ea typeface="+mn-ea"/>
                <a:cs typeface="+mn-cs"/>
              </a:rPr>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4DB0FF"/>
                </a:solidFill>
                <a:effectLst/>
                <a:uLnTx/>
                <a:uFillTx/>
                <a:latin typeface="Segoe UI"/>
                <a:ea typeface="+mn-ea"/>
                <a:cs typeface="+mn-cs"/>
              </a:rPr>
              <a:t>Extending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Custom Resource Definitions</a:t>
            </a:r>
            <a:br>
              <a:rPr kumimoji="0" lang="en-GB" sz="1050" b="0" i="0" u="none" strike="noStrike" kern="1200" cap="none" spc="0" normalizeH="0" baseline="0" noProof="0" dirty="0">
                <a:ln>
                  <a:noFill/>
                </a:ln>
                <a:solidFill>
                  <a:srgbClr val="FFFFFF"/>
                </a:solidFill>
                <a:effectLst/>
                <a:uLnTx/>
                <a:uFillTx/>
                <a:latin typeface="Segoe UI"/>
                <a:ea typeface="+mn-ea"/>
                <a:cs typeface="+mn-cs"/>
              </a:rPr>
            </a:br>
            <a:r>
              <a:rPr kumimoji="0" lang="en-GB" sz="1050" b="0" i="0" u="none" strike="noStrike" kern="1200" cap="none" spc="0" normalizeH="0" baseline="0" noProof="0" dirty="0">
                <a:ln>
                  <a:noFill/>
                </a:ln>
                <a:solidFill>
                  <a:srgbClr val="FFFFFF"/>
                </a:solidFill>
                <a:effectLst/>
                <a:uLnTx/>
                <a:uFillTx/>
                <a:latin typeface="Segoe UI"/>
                <a:ea typeface="+mn-ea"/>
                <a:cs typeface="+mn-cs"/>
              </a:rPr>
              <a:t>Operators</a:t>
            </a:r>
          </a:p>
          <a:p>
            <a:br>
              <a:rPr lang="en-GB" sz="1600" b="1" dirty="0">
                <a:solidFill>
                  <a:srgbClr val="4DB0FF"/>
                </a:solidFill>
                <a:hlinkClick r:id="rId4" action="ppaction://hlinksldjump"/>
              </a:rPr>
            </a:br>
            <a:r>
              <a:rPr lang="en-GB" sz="1600" b="1" dirty="0">
                <a:solidFill>
                  <a:srgbClr val="4DB0FF"/>
                </a:solidFill>
                <a:hlinkClick r:id="rId4" action="ppaction://hlinksldjump"/>
              </a:rPr>
              <a:t>DevOps</a:t>
            </a:r>
            <a:endParaRPr lang="en-GB" sz="1600" b="1" dirty="0">
              <a:solidFill>
                <a:srgbClr val="4DB0FF"/>
              </a:solidFill>
            </a:endParaRPr>
          </a:p>
          <a:p>
            <a:r>
              <a:rPr lang="en-GB" sz="1050" dirty="0"/>
              <a:t>Modern Infrastructure</a:t>
            </a:r>
          </a:p>
          <a:p>
            <a:r>
              <a:rPr lang="en-US" sz="1050" dirty="0"/>
              <a:t>Common DevOps Containers Lifecycle</a:t>
            </a:r>
            <a:r>
              <a:rPr lang="fr-FR" sz="1050" dirty="0">
                <a:solidFill>
                  <a:srgbClr val="FFFFFF"/>
                </a:solidFill>
              </a:rPr>
              <a:t>Cluster</a:t>
            </a:r>
          </a:p>
          <a:p>
            <a:r>
              <a:rPr lang="fr-FR" sz="1050" dirty="0" err="1">
                <a:solidFill>
                  <a:srgbClr val="FFFFFF"/>
                </a:solidFill>
              </a:rPr>
              <a:t>GitOps</a:t>
            </a:r>
            <a:endParaRPr lang="fr-FR" sz="1050" dirty="0">
              <a:solidFill>
                <a:srgbClr val="FFFFFF"/>
              </a:solidFill>
            </a:endParaRPr>
          </a:p>
          <a:p>
            <a:r>
              <a:rPr lang="fr-FR" sz="1050" dirty="0">
                <a:solidFill>
                  <a:srgbClr val="FFFFFF"/>
                </a:solidFill>
              </a:rPr>
              <a:t>Isolation Patterns: Physical Isolation</a:t>
            </a:r>
            <a:endParaRPr lang="en-GB" sz="1050" dirty="0">
              <a:solidFill>
                <a:srgbClr val="FFFFFF"/>
              </a:solidFill>
            </a:endParaRPr>
          </a:p>
          <a:p>
            <a:r>
              <a:rPr lang="en-GB" sz="1050" spc="-50" dirty="0">
                <a:ln w="3175">
                  <a:noFill/>
                </a:ln>
                <a:solidFill>
                  <a:srgbClr val="FFFFFF"/>
                </a:solidFill>
                <a:cs typeface="Segoe UI" pitchFamily="34" charset="0"/>
              </a:rPr>
              <a:t>Cluster Isolation Patterns: </a:t>
            </a:r>
            <a:r>
              <a:rPr lang="en-US" sz="1050" spc="-50" dirty="0">
                <a:ln w="3175">
                  <a:noFill/>
                </a:ln>
                <a:solidFill>
                  <a:srgbClr val="FFFFFF"/>
                </a:solidFill>
                <a:cs typeface="Segoe UI" pitchFamily="34" charset="0"/>
              </a:rPr>
              <a:t>Logical Isolation</a:t>
            </a:r>
            <a:endParaRPr lang="en-GB" sz="1050" dirty="0">
              <a:solidFill>
                <a:srgbClr val="FFFFFF"/>
              </a:solidFill>
            </a:endParaRPr>
          </a:p>
          <a:p>
            <a:r>
              <a:rPr lang="en-GB" sz="1050" dirty="0"/>
              <a:t>Helm Introduction</a:t>
            </a:r>
          </a:p>
          <a:p>
            <a:r>
              <a:rPr lang="en-GB" sz="1050" dirty="0"/>
              <a:t>Helm – The Basics</a:t>
            </a:r>
          </a:p>
          <a:p>
            <a:endParaRPr lang="en-GB" sz="1050" dirty="0"/>
          </a:p>
          <a:p>
            <a:r>
              <a:rPr lang="en-GB" sz="1600" b="1" dirty="0">
                <a:solidFill>
                  <a:srgbClr val="4DB0FF"/>
                </a:solidFill>
                <a:hlinkClick r:id="rId5" action="ppaction://hlinksldjump"/>
              </a:rPr>
              <a:t>Azure Kubernetes Service</a:t>
            </a:r>
            <a:endParaRPr lang="en-GB" sz="1600" b="1" dirty="0">
              <a:solidFill>
                <a:srgbClr val="4DB0FF"/>
              </a:solidFill>
            </a:endParaRPr>
          </a:p>
          <a:p>
            <a:r>
              <a:rPr lang="en-GB" sz="1050" dirty="0"/>
              <a:t>Managed Kubernetes on Azure – AKS</a:t>
            </a:r>
          </a:p>
          <a:p>
            <a:r>
              <a:rPr lang="en-GB" sz="1050" dirty="0"/>
              <a:t>AKS Networking Models</a:t>
            </a:r>
          </a:p>
          <a:p>
            <a:r>
              <a:rPr lang="en-US" sz="1050" dirty="0"/>
              <a:t>AKS Advanced Networking</a:t>
            </a:r>
          </a:p>
          <a:p>
            <a:r>
              <a:rPr lang="en-GB" sz="1050" dirty="0"/>
              <a:t>Azure Active Directory</a:t>
            </a:r>
          </a:p>
          <a:p>
            <a:r>
              <a:rPr lang="en-GB" sz="1050" dirty="0"/>
              <a:t>‘HTTP application routing’ Add-On</a:t>
            </a:r>
          </a:p>
          <a:p>
            <a:r>
              <a:rPr lang="en-GB" sz="1050" dirty="0"/>
              <a:t>‘Monitoring’ Add-On</a:t>
            </a:r>
          </a:p>
          <a:p>
            <a:r>
              <a:rPr lang="en-GB" sz="1050" dirty="0" err="1"/>
              <a:t>Dapr</a:t>
            </a:r>
            <a:endParaRPr lang="en-GB" sz="1050" dirty="0"/>
          </a:p>
          <a:p>
            <a:r>
              <a:rPr lang="en-GB" sz="1050" dirty="0"/>
              <a:t>AKS Virtual Nodes</a:t>
            </a:r>
          </a:p>
          <a:p>
            <a:r>
              <a:rPr lang="en-GB" sz="1050" dirty="0"/>
              <a:t>Cluster </a:t>
            </a:r>
            <a:r>
              <a:rPr lang="en-GB" sz="1050"/>
              <a:t>Auto Scaler</a:t>
            </a:r>
            <a:endParaRPr lang="en-GB" sz="1050" dirty="0"/>
          </a:p>
          <a:p>
            <a:endParaRPr lang="en-GB" sz="1050" dirty="0"/>
          </a:p>
          <a:p>
            <a:r>
              <a:rPr lang="en-GB" sz="1600" b="1" dirty="0">
                <a:solidFill>
                  <a:srgbClr val="4DB0FF"/>
                </a:solidFill>
                <a:hlinkClick r:id="rId6" action="ppaction://hlinksldjump"/>
              </a:rPr>
              <a:t>Additional Resources</a:t>
            </a:r>
            <a:endParaRPr lang="en-GB" sz="1600" b="1" dirty="0">
              <a:solidFill>
                <a:srgbClr val="4DB0FF"/>
              </a:solidFill>
            </a:endParaRP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240170"/>
          </a:xfrm>
          <a:prstGeom prst="rect">
            <a:avLst/>
          </a:prstGeom>
        </p:spPr>
        <p:txBody>
          <a:bodyPr wrap="square">
            <a:spAutoFit/>
          </a:bodyPr>
          <a:lstStyle/>
          <a:p>
            <a:r>
              <a:rPr lang="en-GB" sz="1600" b="1" dirty="0">
                <a:solidFill>
                  <a:srgbClr val="4DB0FF"/>
                </a:solidFill>
                <a:hlinkClick r:id="rId7" action="ppaction://hlinksldjump"/>
              </a:rPr>
              <a:t>Using Kubernetes</a:t>
            </a:r>
            <a:endParaRPr lang="en-GB" sz="1600" b="1" dirty="0">
              <a:solidFill>
                <a:srgbClr val="4DB0FF"/>
              </a:solidFill>
            </a:endParaRPr>
          </a:p>
          <a:p>
            <a:r>
              <a:rPr lang="en-GB" sz="1050" dirty="0"/>
              <a:t>Command Line - </a:t>
            </a:r>
            <a:r>
              <a:rPr lang="en-GB" sz="1050" dirty="0" err="1"/>
              <a:t>kubectl</a:t>
            </a:r>
            <a:endParaRPr lang="en-GB" sz="1050" dirty="0"/>
          </a:p>
          <a:p>
            <a:r>
              <a:rPr lang="en-GB" sz="1050" dirty="0" err="1"/>
              <a:t>Kubectl</a:t>
            </a:r>
            <a:r>
              <a:rPr lang="en-GB" sz="1050" dirty="0"/>
              <a:t> – Common Commands</a:t>
            </a:r>
          </a:p>
          <a:p>
            <a:r>
              <a:rPr lang="en-GB" sz="1050" dirty="0"/>
              <a:t>Dashboard</a:t>
            </a:r>
          </a:p>
          <a:p>
            <a:r>
              <a:rPr lang="en-GB" sz="1050" dirty="0"/>
              <a:t>Kubernetes Object Management</a:t>
            </a:r>
          </a:p>
          <a:p>
            <a:r>
              <a:rPr lang="en-GB" sz="1050" dirty="0"/>
              <a:t>Introduction to the Declarative Model </a:t>
            </a:r>
          </a:p>
          <a:p>
            <a:r>
              <a:rPr lang="en-GB" sz="1050" dirty="0"/>
              <a:t>Idempotent Updates &amp; Desired State</a:t>
            </a:r>
          </a:p>
          <a:p>
            <a:r>
              <a:rPr lang="en-GB" sz="1050" dirty="0"/>
              <a:t>Labels &amp; Selectors</a:t>
            </a:r>
          </a:p>
          <a:p>
            <a:r>
              <a:rPr lang="en-GB" sz="1050" b="1" dirty="0">
                <a:solidFill>
                  <a:srgbClr val="4DB0FF"/>
                </a:solidFill>
              </a:rPr>
              <a:t>Configuring Basic Workloads</a:t>
            </a:r>
          </a:p>
          <a:p>
            <a:r>
              <a:rPr lang="en-GB" sz="1050" dirty="0"/>
              <a:t>Environmental Variables</a:t>
            </a:r>
          </a:p>
          <a:p>
            <a:r>
              <a:rPr lang="en-GB" sz="1050" dirty="0"/>
              <a:t>Secrets</a:t>
            </a:r>
          </a:p>
          <a:p>
            <a:r>
              <a:rPr lang="en-GB" sz="1050" dirty="0" err="1"/>
              <a:t>ConfigMaps</a:t>
            </a:r>
            <a:endParaRPr lang="en-GB" sz="1050" dirty="0"/>
          </a:p>
          <a:p>
            <a:r>
              <a:rPr lang="en-GB" sz="1050" dirty="0"/>
              <a:t>Resource Management</a:t>
            </a:r>
          </a:p>
          <a:p>
            <a:r>
              <a:rPr lang="en-GB" sz="1050" dirty="0"/>
              <a:t>Liveness &amp; Readiness Probes</a:t>
            </a:r>
          </a:p>
          <a:p>
            <a:r>
              <a:rPr lang="en-GB" sz="1050" dirty="0"/>
              <a:t>Commands &amp; Arguments</a:t>
            </a:r>
          </a:p>
          <a:p>
            <a:endParaRPr lang="en-GB" sz="1050" dirty="0"/>
          </a:p>
          <a:p>
            <a:r>
              <a:rPr lang="en-GB" sz="1600" b="1" dirty="0">
                <a:solidFill>
                  <a:srgbClr val="4DB0FF"/>
                </a:solidFill>
                <a:hlinkClick r:id="rId8" action="ppaction://hlinksldjump"/>
              </a:rPr>
              <a:t>Beyond The Basics</a:t>
            </a:r>
            <a:endParaRPr lang="en-GB" sz="1600" b="1" dirty="0">
              <a:solidFill>
                <a:srgbClr val="4DB0FF"/>
              </a:solidFill>
            </a:endParaRPr>
          </a:p>
          <a:p>
            <a:r>
              <a:rPr lang="en-GB" sz="1050" dirty="0"/>
              <a:t>Service Mesh</a:t>
            </a:r>
          </a:p>
          <a:p>
            <a:r>
              <a:rPr lang="en-GB" sz="1050" dirty="0"/>
              <a:t>Kubernetes Ecosystem – Common Projects</a:t>
            </a:r>
          </a:p>
          <a:p>
            <a:r>
              <a:rPr lang="en-GB" sz="1050" dirty="0"/>
              <a:t>The Kubernetes API</a:t>
            </a:r>
          </a:p>
          <a:p>
            <a:r>
              <a:rPr lang="en-GB" sz="1050" b="1" dirty="0">
                <a:solidFill>
                  <a:srgbClr val="4DB0FF"/>
                </a:solidFill>
              </a:rPr>
              <a:t>Additional Network Services</a:t>
            </a:r>
          </a:p>
          <a:p>
            <a:r>
              <a:rPr lang="en-GB" sz="1050" dirty="0"/>
              <a:t>Ingress</a:t>
            </a:r>
          </a:p>
          <a:p>
            <a:r>
              <a:rPr lang="en-GB" sz="1050" dirty="0"/>
              <a:t>External DNS</a:t>
            </a:r>
          </a:p>
          <a:p>
            <a:r>
              <a:rPr lang="en-GB" sz="1050" dirty="0"/>
              <a:t>Cert Manager</a:t>
            </a:r>
          </a:p>
          <a:p>
            <a:r>
              <a:rPr lang="en-GB" sz="1050" dirty="0"/>
              <a:t>Putting It All Together </a:t>
            </a:r>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Get Shell Access</a:t>
            </a:r>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Node Selector</a:t>
            </a:r>
          </a:p>
          <a:p>
            <a:r>
              <a:rPr lang="en-GB" sz="1050" dirty="0"/>
              <a:t>Affinity and Taints</a:t>
            </a:r>
          </a:p>
          <a:p>
            <a:r>
              <a:rPr lang="en-GB" sz="1050" dirty="0"/>
              <a:t>Sidecars</a:t>
            </a:r>
          </a:p>
          <a:p>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latin typeface="+mn-lt"/>
              </a:rPr>
              <a:t>Main management &amp; control interface to Kubernetes</a:t>
            </a:r>
          </a:p>
          <a:p>
            <a:r>
              <a:rPr lang="en-GB" sz="2600" b="0" dirty="0">
                <a:latin typeface="+mn-lt"/>
              </a:rPr>
              <a:t>Single executable binary</a:t>
            </a:r>
          </a:p>
          <a:p>
            <a:r>
              <a:rPr lang="en-GB" sz="2600" b="0" dirty="0">
                <a:latin typeface="+mn-lt"/>
              </a:rPr>
              <a:t>Can manage multiple clusters</a:t>
            </a:r>
          </a:p>
          <a:p>
            <a:r>
              <a:rPr lang="en-GB" sz="2600" b="0" dirty="0">
                <a:latin typeface="+mn-lt"/>
              </a:rPr>
              <a:t>Secure interface to Kubernetes API</a:t>
            </a:r>
          </a:p>
          <a:p>
            <a:r>
              <a:rPr lang="en-GB" sz="2600" b="0" dirty="0">
                <a:latin typeface="+mn-lt"/>
              </a:rPr>
              <a:t>Used for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 pod123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Create resources from manifests</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./stuff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http://example.net/app.yaml</a:t>
              </a: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describe</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Get details of any resource</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pod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svc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myservice</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pod -l app=</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…others…</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Some other commands</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logs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rollout restart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exec pod138 -- ls</a:t>
              </a: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1673684" y="6294936"/>
            <a:ext cx="7307461"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1673685" y="5787104"/>
            <a:ext cx="7307460"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a:t>
            </a:r>
            <a:r>
              <a:rPr kumimoji="0" lang="en-GB" sz="2400" b="0" i="0" u="none" strike="noStrike" kern="1200" cap="none" spc="0" normalizeH="0" baseline="0" noProof="0" dirty="0" err="1">
                <a:ln>
                  <a:noFill/>
                </a:ln>
                <a:solidFill>
                  <a:srgbClr val="0078D7"/>
                </a:solidFill>
                <a:effectLst/>
                <a:uLnTx/>
                <a:uFillTx/>
                <a:latin typeface="Segoe UI"/>
                <a:ea typeface="+mn-ea"/>
                <a:cs typeface="+mn-cs"/>
              </a:rPr>
              <a:t>cheatsheet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205" y="5824729"/>
            <a:ext cx="914400" cy="914400"/>
          </a:xfrm>
          <a:prstGeom prst="rect">
            <a:avLst/>
          </a:prstGeom>
        </p:spPr>
      </p:pic>
      <p:sp>
        <p:nvSpPr>
          <p:cNvPr id="9" name="Star: 24 Points 8">
            <a:extLst>
              <a:ext uri="{FF2B5EF4-FFF2-40B4-BE49-F238E27FC236}">
                <a16:creationId xmlns:a16="http://schemas.microsoft.com/office/drawing/2014/main" id="{8FEBC03D-03C7-4B0A-A499-87EFB2F55AB9}"/>
              </a:ext>
            </a:extLst>
          </p:cNvPr>
          <p:cNvSpPr/>
          <p:nvPr/>
        </p:nvSpPr>
        <p:spPr>
          <a:xfrm>
            <a:off x="9313922" y="5723465"/>
            <a:ext cx="2697623" cy="1015664"/>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Set up aliases &amp; autocomplete!</a:t>
            </a:r>
          </a:p>
        </p:txBody>
      </p:sp>
    </p:spTree>
    <p:extLst>
      <p:ext uri="{BB962C8B-B14F-4D97-AF65-F5344CB8AC3E}">
        <p14:creationId xmlns:p14="http://schemas.microsoft.com/office/powerpoint/2010/main" val="116017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a:xfrm>
            <a:off x="473103" y="457200"/>
            <a:ext cx="9409933" cy="723900"/>
          </a:xfrm>
        </p:spPr>
        <p:txBody>
          <a:bodyPr/>
          <a:lstStyle/>
          <a:p>
            <a:r>
              <a:rPr lang="en-GB" dirty="0"/>
              <a:t>Dashboard</a:t>
            </a: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a:xfrm>
            <a:off x="473103" y="1839352"/>
            <a:ext cx="5622897" cy="3565629"/>
          </a:xfrm>
        </p:spPr>
        <p:txBody>
          <a:bodyPr/>
          <a:lstStyle/>
          <a:p>
            <a:r>
              <a:rPr lang="en-GB" b="0" dirty="0">
                <a:latin typeface="+mn-lt"/>
              </a:rPr>
              <a:t>Official management web UI </a:t>
            </a:r>
          </a:p>
          <a:p>
            <a:r>
              <a:rPr lang="en-GB" b="0" dirty="0">
                <a:latin typeface="+mn-lt"/>
              </a:rPr>
              <a:t>Useful when learning</a:t>
            </a:r>
          </a:p>
          <a:p>
            <a:r>
              <a:rPr lang="en-GB" b="0" dirty="0">
                <a:latin typeface="+mn-lt"/>
              </a:rPr>
              <a:t>Not secure, should never be exposed publicly </a:t>
            </a:r>
          </a:p>
          <a:p>
            <a:r>
              <a:rPr lang="en-GB" b="0" dirty="0">
                <a:latin typeface="+mn-lt"/>
              </a:rPr>
              <a:t>Optional, not deployed by default</a:t>
            </a:r>
          </a:p>
        </p:txBody>
      </p:sp>
      <p:pic>
        <p:nvPicPr>
          <p:cNvPr id="2" name="Picture 1">
            <a:extLst>
              <a:ext uri="{FF2B5EF4-FFF2-40B4-BE49-F238E27FC236}">
                <a16:creationId xmlns:a16="http://schemas.microsoft.com/office/drawing/2014/main" id="{CC1F8078-CC92-47EF-A38C-0BC9F59C1FCF}"/>
              </a:ext>
            </a:extLst>
          </p:cNvPr>
          <p:cNvPicPr>
            <a:picLocks noChangeAspect="1"/>
          </p:cNvPicPr>
          <p:nvPr/>
        </p:nvPicPr>
        <p:blipFill rotWithShape="1">
          <a:blip r:embed="rId2"/>
          <a:srcRect r="13228" b="26820"/>
          <a:stretch/>
        </p:blipFill>
        <p:spPr>
          <a:xfrm>
            <a:off x="6806472" y="1839352"/>
            <a:ext cx="5385528" cy="5018648"/>
          </a:xfrm>
          <a:prstGeom prst="rect">
            <a:avLst/>
          </a:prstGeom>
        </p:spPr>
      </p:pic>
      <p:sp>
        <p:nvSpPr>
          <p:cNvPr id="6" name="TextBox 5">
            <a:extLst>
              <a:ext uri="{FF2B5EF4-FFF2-40B4-BE49-F238E27FC236}">
                <a16:creationId xmlns:a16="http://schemas.microsoft.com/office/drawing/2014/main" id="{97CBC35C-0E77-42F9-B211-9679F1D552FC}"/>
              </a:ext>
            </a:extLst>
          </p:cNvPr>
          <p:cNvSpPr txBox="1"/>
          <p:nvPr/>
        </p:nvSpPr>
        <p:spPr>
          <a:xfrm>
            <a:off x="389873" y="5796511"/>
            <a:ext cx="6073557" cy="461665"/>
          </a:xfrm>
          <a:prstGeom prst="rect">
            <a:avLst/>
          </a:prstGeom>
          <a:noFill/>
        </p:spPr>
        <p:txBody>
          <a:bodyPr wrap="square">
            <a:spAutoFit/>
          </a:bodyPr>
          <a:lstStyle/>
          <a:p>
            <a:r>
              <a:rPr lang="en-GB" sz="2400" dirty="0">
                <a:solidFill>
                  <a:schemeClr val="accent1">
                    <a:lumMod val="60000"/>
                    <a:lumOff val="40000"/>
                  </a:schemeClr>
                </a:solidFill>
              </a:rPr>
              <a:t>https://github.com/kubernetes/dashboard</a:t>
            </a:r>
          </a:p>
        </p:txBody>
      </p:sp>
    </p:spTree>
    <p:extLst>
      <p:ext uri="{BB962C8B-B14F-4D97-AF65-F5344CB8AC3E}">
        <p14:creationId xmlns:p14="http://schemas.microsoft.com/office/powerpoint/2010/main" val="259475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76D-E0A6-4673-8475-672DFC535211}"/>
              </a:ext>
            </a:extLst>
          </p:cNvPr>
          <p:cNvSpPr>
            <a:spLocks noGrp="1"/>
          </p:cNvSpPr>
          <p:nvPr>
            <p:ph type="title"/>
          </p:nvPr>
        </p:nvSpPr>
        <p:spPr/>
        <p:txBody>
          <a:bodyPr>
            <a:normAutofit fontScale="90000"/>
          </a:bodyPr>
          <a:lstStyle/>
          <a:p>
            <a:r>
              <a:rPr lang="en-GB" dirty="0"/>
              <a:t>Kubernetes Object Management</a:t>
            </a:r>
          </a:p>
        </p:txBody>
      </p:sp>
      <p:graphicFrame>
        <p:nvGraphicFramePr>
          <p:cNvPr id="11" name="Table 10">
            <a:extLst>
              <a:ext uri="{FF2B5EF4-FFF2-40B4-BE49-F238E27FC236}">
                <a16:creationId xmlns:a16="http://schemas.microsoft.com/office/drawing/2014/main" id="{8843E584-BD01-41CB-957A-FD3457E72C8C}"/>
              </a:ext>
            </a:extLst>
          </p:cNvPr>
          <p:cNvGraphicFramePr>
            <a:graphicFrameLocks noGrp="1"/>
          </p:cNvGraphicFramePr>
          <p:nvPr>
            <p:extLst>
              <p:ext uri="{D42A27DB-BD31-4B8C-83A1-F6EECF244321}">
                <p14:modId xmlns:p14="http://schemas.microsoft.com/office/powerpoint/2010/main" val="3593307676"/>
              </p:ext>
            </p:extLst>
          </p:nvPr>
        </p:nvGraphicFramePr>
        <p:xfrm>
          <a:off x="819148" y="2075405"/>
          <a:ext cx="10553701" cy="2926080"/>
        </p:xfrm>
        <a:graphic>
          <a:graphicData uri="http://schemas.openxmlformats.org/drawingml/2006/table">
            <a:tbl>
              <a:tblPr>
                <a:tableStyleId>{BC89EF96-8CEA-46FF-86C4-4CE0E7609802}</a:tableStyleId>
              </a:tblPr>
              <a:tblGrid>
                <a:gridCol w="2413687">
                  <a:extLst>
                    <a:ext uri="{9D8B030D-6E8A-4147-A177-3AD203B41FA5}">
                      <a16:colId xmlns:a16="http://schemas.microsoft.com/office/drawing/2014/main" val="1849482478"/>
                    </a:ext>
                  </a:extLst>
                </a:gridCol>
                <a:gridCol w="2237407">
                  <a:extLst>
                    <a:ext uri="{9D8B030D-6E8A-4147-A177-3AD203B41FA5}">
                      <a16:colId xmlns:a16="http://schemas.microsoft.com/office/drawing/2014/main" val="1059915670"/>
                    </a:ext>
                  </a:extLst>
                </a:gridCol>
                <a:gridCol w="2558861">
                  <a:extLst>
                    <a:ext uri="{9D8B030D-6E8A-4147-A177-3AD203B41FA5}">
                      <a16:colId xmlns:a16="http://schemas.microsoft.com/office/drawing/2014/main" val="3401915179"/>
                    </a:ext>
                  </a:extLst>
                </a:gridCol>
                <a:gridCol w="1502245">
                  <a:extLst>
                    <a:ext uri="{9D8B030D-6E8A-4147-A177-3AD203B41FA5}">
                      <a16:colId xmlns:a16="http://schemas.microsoft.com/office/drawing/2014/main" val="1126052941"/>
                    </a:ext>
                  </a:extLst>
                </a:gridCol>
                <a:gridCol w="1841501">
                  <a:extLst>
                    <a:ext uri="{9D8B030D-6E8A-4147-A177-3AD203B41FA5}">
                      <a16:colId xmlns:a16="http://schemas.microsoft.com/office/drawing/2014/main" val="2245720431"/>
                    </a:ext>
                  </a:extLst>
                </a:gridCol>
              </a:tblGrid>
              <a:tr h="0">
                <a:tc>
                  <a:txBody>
                    <a:bodyPr/>
                    <a:lstStyle/>
                    <a:p>
                      <a:pPr algn="ctr"/>
                      <a:r>
                        <a:rPr lang="en-GB" b="1" dirty="0">
                          <a:effectLst/>
                          <a:latin typeface="+mn-lt"/>
                        </a:rPr>
                        <a:t>Management Technique</a:t>
                      </a:r>
                    </a:p>
                  </a:txBody>
                  <a:tcPr marL="76200" marR="76200" marT="76200" marB="76200" anchor="ctr">
                    <a:solidFill>
                      <a:schemeClr val="tx1">
                        <a:lumMod val="50000"/>
                      </a:schemeClr>
                    </a:solidFill>
                  </a:tcPr>
                </a:tc>
                <a:tc>
                  <a:txBody>
                    <a:bodyPr/>
                    <a:lstStyle/>
                    <a:p>
                      <a:pPr algn="ctr"/>
                      <a:r>
                        <a:rPr lang="en-GB" b="1" dirty="0">
                          <a:effectLst/>
                          <a:latin typeface="+mn-lt"/>
                        </a:rPr>
                        <a:t>Operates On</a:t>
                      </a:r>
                    </a:p>
                  </a:txBody>
                  <a:tcPr marL="76200" marR="76200" marT="76200" marB="76200" anchor="ctr">
                    <a:solidFill>
                      <a:schemeClr val="tx1">
                        <a:lumMod val="50000"/>
                      </a:schemeClr>
                    </a:solidFill>
                  </a:tcPr>
                </a:tc>
                <a:tc>
                  <a:txBody>
                    <a:bodyPr/>
                    <a:lstStyle/>
                    <a:p>
                      <a:pPr algn="ctr"/>
                      <a:r>
                        <a:rPr lang="en-GB" b="1" dirty="0">
                          <a:effectLst/>
                          <a:latin typeface="+mn-lt"/>
                        </a:rPr>
                        <a:t>Recommended Environment</a:t>
                      </a:r>
                    </a:p>
                  </a:txBody>
                  <a:tcPr marL="76200" marR="76200" marT="76200" marB="76200" anchor="ctr">
                    <a:solidFill>
                      <a:schemeClr val="tx1">
                        <a:lumMod val="50000"/>
                      </a:schemeClr>
                    </a:solidFill>
                  </a:tcPr>
                </a:tc>
                <a:tc>
                  <a:txBody>
                    <a:bodyPr/>
                    <a:lstStyle/>
                    <a:p>
                      <a:pPr algn="ctr"/>
                      <a:r>
                        <a:rPr lang="en-GB" b="1" dirty="0">
                          <a:effectLst/>
                          <a:latin typeface="+mn-lt"/>
                        </a:rPr>
                        <a:t>Learning Curve</a:t>
                      </a:r>
                    </a:p>
                  </a:txBody>
                  <a:tcPr marL="76200" marR="76200" marT="76200" marB="76200" anchor="ctr">
                    <a:solidFill>
                      <a:schemeClr val="tx1">
                        <a:lumMod val="50000"/>
                      </a:schemeClr>
                    </a:solidFill>
                  </a:tcPr>
                </a:tc>
                <a:tc>
                  <a:txBody>
                    <a:bodyPr/>
                    <a:lstStyle/>
                    <a:p>
                      <a:pPr algn="ctr"/>
                      <a:r>
                        <a:rPr lang="en-GB" b="1" dirty="0">
                          <a:effectLst/>
                          <a:latin typeface="+mn-lt"/>
                        </a:rPr>
                        <a:t>Infrastructure As Code</a:t>
                      </a:r>
                    </a:p>
                  </a:txBody>
                  <a:tcPr marL="76200" marR="76200" marT="76200" marB="76200" anchor="ctr">
                    <a:solidFill>
                      <a:schemeClr val="tx1">
                        <a:lumMod val="50000"/>
                      </a:schemeClr>
                    </a:solidFill>
                  </a:tcPr>
                </a:tc>
                <a:extLst>
                  <a:ext uri="{0D108BD9-81ED-4DB2-BD59-A6C34878D82A}">
                    <a16:rowId xmlns:a16="http://schemas.microsoft.com/office/drawing/2014/main" val="1919762326"/>
                  </a:ext>
                </a:extLst>
              </a:tr>
              <a:tr h="0">
                <a:tc>
                  <a:txBody>
                    <a:bodyPr/>
                    <a:lstStyle/>
                    <a:p>
                      <a:pPr algn="l"/>
                      <a:r>
                        <a:rPr lang="en-GB" b="1" dirty="0">
                          <a:effectLst/>
                          <a:latin typeface="+mn-lt"/>
                        </a:rPr>
                        <a:t>Imperative commands</a:t>
                      </a:r>
                    </a:p>
                  </a:txBody>
                  <a:tcPr marL="76200" marR="76200" marT="76200" marB="76200" anchor="ctr"/>
                </a:tc>
                <a:tc>
                  <a:txBody>
                    <a:bodyPr/>
                    <a:lstStyle/>
                    <a:p>
                      <a:pPr algn="l"/>
                      <a:r>
                        <a:rPr lang="en-GB">
                          <a:effectLst/>
                          <a:latin typeface="+mn-lt"/>
                        </a:rPr>
                        <a:t>Live objects</a:t>
                      </a:r>
                    </a:p>
                  </a:txBody>
                  <a:tcPr marL="76200" marR="76200" marT="76200" marB="76200" anchor="ctr"/>
                </a:tc>
                <a:tc>
                  <a:txBody>
                    <a:bodyPr/>
                    <a:lstStyle/>
                    <a:p>
                      <a:pPr algn="l"/>
                      <a:r>
                        <a:rPr lang="en-GB" dirty="0">
                          <a:effectLst/>
                          <a:latin typeface="+mn-lt"/>
                        </a:rPr>
                        <a:t>Dev projects</a:t>
                      </a:r>
                    </a:p>
                  </a:txBody>
                  <a:tcPr marL="76200" marR="76200" marT="76200" marB="76200" anchor="ctr"/>
                </a:tc>
                <a:tc>
                  <a:txBody>
                    <a:bodyPr/>
                    <a:lstStyle/>
                    <a:p>
                      <a:pPr algn="l"/>
                      <a:r>
                        <a:rPr lang="en-GB">
                          <a:effectLst/>
                          <a:latin typeface="+mn-lt"/>
                        </a:rPr>
                        <a:t>Lowest</a:t>
                      </a:r>
                    </a:p>
                  </a:txBody>
                  <a:tcPr marL="76200" marR="76200" marT="76200" marB="76200" anchor="ctr"/>
                </a:tc>
                <a:tc>
                  <a:txBody>
                    <a:bodyPr/>
                    <a:lstStyle/>
                    <a:p>
                      <a:pPr algn="l"/>
                      <a:r>
                        <a:rPr lang="en-GB" dirty="0">
                          <a:effectLst/>
                          <a:latin typeface="+mn-lt"/>
                        </a:rPr>
                        <a:t>No</a:t>
                      </a:r>
                    </a:p>
                  </a:txBody>
                  <a:tcPr marL="76200" marR="76200" marT="76200" marB="76200" anchor="ctr"/>
                </a:tc>
                <a:extLst>
                  <a:ext uri="{0D108BD9-81ED-4DB2-BD59-A6C34878D82A}">
                    <a16:rowId xmlns:a16="http://schemas.microsoft.com/office/drawing/2014/main" val="3806739771"/>
                  </a:ext>
                </a:extLst>
              </a:tr>
              <a:tr h="0">
                <a:tc>
                  <a:txBody>
                    <a:bodyPr/>
                    <a:lstStyle/>
                    <a:p>
                      <a:pPr algn="l"/>
                      <a:r>
                        <a:rPr lang="en-GB" b="1" dirty="0">
                          <a:effectLst/>
                          <a:latin typeface="+mn-lt"/>
                        </a:rPr>
                        <a:t>Imperative object configuration</a:t>
                      </a:r>
                    </a:p>
                  </a:txBody>
                  <a:tcPr marL="76200" marR="76200" marT="76200" marB="76200" anchor="ctr"/>
                </a:tc>
                <a:tc>
                  <a:txBody>
                    <a:bodyPr/>
                    <a:lstStyle/>
                    <a:p>
                      <a:pPr algn="l"/>
                      <a:r>
                        <a:rPr lang="en-GB" dirty="0">
                          <a:effectLst/>
                          <a:latin typeface="+mn-lt"/>
                        </a:rPr>
                        <a:t>Individual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a:effectLst/>
                          <a:latin typeface="+mn-lt"/>
                        </a:rPr>
                        <a:t>Moderate</a:t>
                      </a:r>
                    </a:p>
                  </a:txBody>
                  <a:tcPr marL="76200" marR="76200" marT="76200" marB="76200" anchor="ctr"/>
                </a:tc>
                <a:tc>
                  <a:txBody>
                    <a:bodyPr/>
                    <a:lstStyle/>
                    <a:p>
                      <a:pPr algn="l"/>
                      <a:r>
                        <a:rPr lang="en-GB" dirty="0">
                          <a:effectLst/>
                          <a:latin typeface="+mn-lt"/>
                        </a:rPr>
                        <a:t>Limited</a:t>
                      </a:r>
                    </a:p>
                  </a:txBody>
                  <a:tcPr marL="76200" marR="76200" marT="76200" marB="76200" anchor="ctr"/>
                </a:tc>
                <a:extLst>
                  <a:ext uri="{0D108BD9-81ED-4DB2-BD59-A6C34878D82A}">
                    <a16:rowId xmlns:a16="http://schemas.microsoft.com/office/drawing/2014/main" val="41109627"/>
                  </a:ext>
                </a:extLst>
              </a:tr>
              <a:tr h="0">
                <a:tc>
                  <a:txBody>
                    <a:bodyPr/>
                    <a:lstStyle/>
                    <a:p>
                      <a:pPr algn="l"/>
                      <a:r>
                        <a:rPr lang="en-GB" b="1" dirty="0">
                          <a:effectLst/>
                          <a:latin typeface="+mn-lt"/>
                        </a:rPr>
                        <a:t>Declarative object configuration</a:t>
                      </a:r>
                    </a:p>
                  </a:txBody>
                  <a:tcPr marL="76200" marR="76200" marT="76200" marB="76200" anchor="ctr"/>
                </a:tc>
                <a:tc>
                  <a:txBody>
                    <a:bodyPr/>
                    <a:lstStyle/>
                    <a:p>
                      <a:pPr algn="l"/>
                      <a:r>
                        <a:rPr lang="en-GB" dirty="0">
                          <a:effectLst/>
                          <a:latin typeface="+mn-lt"/>
                        </a:rPr>
                        <a:t>Individual &amp; multiple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dirty="0">
                          <a:effectLst/>
                          <a:latin typeface="+mn-lt"/>
                        </a:rPr>
                        <a:t>Highest</a:t>
                      </a:r>
                    </a:p>
                  </a:txBody>
                  <a:tcPr marL="76200" marR="76200" marT="76200" marB="76200" anchor="ctr"/>
                </a:tc>
                <a:tc>
                  <a:txBody>
                    <a:bodyPr/>
                    <a:lstStyle/>
                    <a:p>
                      <a:pPr algn="l"/>
                      <a:r>
                        <a:rPr lang="en-GB" dirty="0">
                          <a:effectLst/>
                          <a:latin typeface="+mn-lt"/>
                        </a:rPr>
                        <a:t>Yes</a:t>
                      </a:r>
                    </a:p>
                  </a:txBody>
                  <a:tcPr marL="76200" marR="76200" marT="76200" marB="76200" anchor="ctr"/>
                </a:tc>
                <a:extLst>
                  <a:ext uri="{0D108BD9-81ED-4DB2-BD59-A6C34878D82A}">
                    <a16:rowId xmlns:a16="http://schemas.microsoft.com/office/drawing/2014/main" val="4117589212"/>
                  </a:ext>
                </a:extLst>
              </a:tr>
            </a:tbl>
          </a:graphicData>
        </a:graphic>
      </p:graphicFrame>
      <p:sp>
        <p:nvSpPr>
          <p:cNvPr id="13" name="Subtitle 4">
            <a:extLst>
              <a:ext uri="{FF2B5EF4-FFF2-40B4-BE49-F238E27FC236}">
                <a16:creationId xmlns:a16="http://schemas.microsoft.com/office/drawing/2014/main" id="{9C2021C3-80A7-4E49-B288-9C7D38A9D999}"/>
              </a:ext>
            </a:extLst>
          </p:cNvPr>
          <p:cNvSpPr txBox="1">
            <a:spLocks/>
          </p:cNvSpPr>
          <p:nvPr/>
        </p:nvSpPr>
        <p:spPr>
          <a:xfrm>
            <a:off x="819148" y="5678896"/>
            <a:ext cx="10553701" cy="1004455"/>
          </a:xfrm>
          <a:prstGeom prst="roundRect">
            <a:avLst>
              <a:gd name="adj" fmla="val 3805"/>
            </a:avLst>
          </a:prstGeom>
          <a:solidFill>
            <a:srgbClr val="FFFFFF"/>
          </a:solidFill>
          <a:ln w="19050">
            <a:solidFill>
              <a:srgbClr val="0078D7"/>
            </a:solidFill>
          </a:ln>
        </p:spPr>
        <p:txBody>
          <a:bodyPr vert="horz" lIns="137160" tIns="109728" rIns="137160" bIns="109728" rtlCol="0" anchor="ctr">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kumimoji="0" lang="en-US" sz="2000" b="0" i="0" u="none" strike="noStrike" kern="1200" cap="none" spc="0" normalizeH="0" baseline="0" dirty="0">
                <a:ln>
                  <a:noFill/>
                </a:ln>
                <a:solidFill>
                  <a:schemeClr val="accent1"/>
                </a:solidFill>
                <a:effectLst/>
                <a:uLnTx/>
                <a:uFillTx/>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800" dirty="0"/>
              <a:t>File based declarative object configuration </a:t>
            </a:r>
            <a:br>
              <a:rPr lang="en-GB" sz="2800" dirty="0"/>
            </a:br>
            <a:r>
              <a:rPr lang="en-GB" sz="2800" dirty="0"/>
              <a:t>is the most common approach used</a:t>
            </a:r>
            <a:endParaRPr lang="en-GB" sz="2800" dirty="0">
              <a:latin typeface="roboto"/>
            </a:endParaRPr>
          </a:p>
        </p:txBody>
      </p:sp>
      <p:sp>
        <p:nvSpPr>
          <p:cNvPr id="16" name="Subtitle 15">
            <a:extLst>
              <a:ext uri="{FF2B5EF4-FFF2-40B4-BE49-F238E27FC236}">
                <a16:creationId xmlns:a16="http://schemas.microsoft.com/office/drawing/2014/main" id="{DAA252F4-AA26-4458-800A-9A9CE8DC93D2}"/>
              </a:ext>
            </a:extLst>
          </p:cNvPr>
          <p:cNvSpPr>
            <a:spLocks noGrp="1"/>
          </p:cNvSpPr>
          <p:nvPr>
            <p:ph type="subTitle" idx="27"/>
          </p:nvPr>
        </p:nvSpPr>
        <p:spPr/>
        <p:txBody>
          <a:bodyPr/>
          <a:lstStyle/>
          <a:p>
            <a:r>
              <a:rPr lang="en-GB" dirty="0"/>
              <a:t>Three methods of managing Kubernetes</a:t>
            </a:r>
          </a:p>
          <a:p>
            <a:endParaRPr lang="en-GB" dirty="0"/>
          </a:p>
        </p:txBody>
      </p:sp>
      <p:grpSp>
        <p:nvGrpSpPr>
          <p:cNvPr id="19" name="Group 18">
            <a:extLst>
              <a:ext uri="{FF2B5EF4-FFF2-40B4-BE49-F238E27FC236}">
                <a16:creationId xmlns:a16="http://schemas.microsoft.com/office/drawing/2014/main" id="{D13E5203-856B-4BE7-9DE8-7E4E4822B8AF}"/>
              </a:ext>
            </a:extLst>
          </p:cNvPr>
          <p:cNvGrpSpPr/>
          <p:nvPr/>
        </p:nvGrpSpPr>
        <p:grpSpPr>
          <a:xfrm>
            <a:off x="7072312" y="1322754"/>
            <a:ext cx="4738688" cy="646331"/>
            <a:chOff x="839152" y="4971005"/>
            <a:chExt cx="4738688" cy="646331"/>
          </a:xfrm>
        </p:grpSpPr>
        <p:sp>
          <p:nvSpPr>
            <p:cNvPr id="17" name="Rectangle 16">
              <a:hlinkClick r:id="rId2"/>
              <a:extLst>
                <a:ext uri="{FF2B5EF4-FFF2-40B4-BE49-F238E27FC236}">
                  <a16:creationId xmlns:a16="http://schemas.microsoft.com/office/drawing/2014/main" id="{8E75F0B3-5C5E-4937-ACE4-9F94B3A0A402}"/>
                </a:ext>
              </a:extLst>
            </p:cNvPr>
            <p:cNvSpPr/>
            <p:nvPr/>
          </p:nvSpPr>
          <p:spPr>
            <a:xfrm>
              <a:off x="1379220" y="4971005"/>
              <a:ext cx="4198620" cy="646331"/>
            </a:xfrm>
            <a:prstGeom prst="rect">
              <a:avLst/>
            </a:prstGeom>
          </p:spPr>
          <p:txBody>
            <a:bodyPr wrap="square">
              <a:spAutoFit/>
            </a:bodyPr>
            <a:lstStyle/>
            <a:p>
              <a:r>
                <a:rPr lang="en-GB" dirty="0"/>
                <a:t>kubernetes.io/docs/concepts/overview/object-management-</a:t>
              </a:r>
              <a:r>
                <a:rPr lang="en-GB" dirty="0" err="1"/>
                <a:t>kubectl</a:t>
              </a:r>
              <a:endParaRPr lang="en-GB" dirty="0"/>
            </a:p>
          </p:txBody>
        </p:sp>
        <p:pic>
          <p:nvPicPr>
            <p:cNvPr id="18" name="Graphic 17" descr="Open Book">
              <a:extLst>
                <a:ext uri="{FF2B5EF4-FFF2-40B4-BE49-F238E27FC236}">
                  <a16:creationId xmlns:a16="http://schemas.microsoft.com/office/drawing/2014/main" id="{91536061-2C39-402C-AEC5-9CB18FD81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152" y="5039376"/>
              <a:ext cx="540068" cy="540068"/>
            </a:xfrm>
            <a:prstGeom prst="rect">
              <a:avLst/>
            </a:prstGeom>
          </p:spPr>
        </p:pic>
      </p:grpSp>
    </p:spTree>
    <p:extLst>
      <p:ext uri="{BB962C8B-B14F-4D97-AF65-F5344CB8AC3E}">
        <p14:creationId xmlns:p14="http://schemas.microsoft.com/office/powerpoint/2010/main" val="1936021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a:t>
            </a:r>
            <a:r>
              <a:rPr lang="en-GB" dirty="0">
                <a:solidFill>
                  <a:schemeClr val="tx1"/>
                </a:solidFill>
              </a:rPr>
              <a:t>Deployment</a:t>
            </a:r>
          </a:p>
          <a:p>
            <a:pPr>
              <a:lnSpc>
                <a:spcPct val="100000"/>
              </a:lnSpc>
              <a:spcAft>
                <a:spcPts val="100"/>
              </a:spcAft>
            </a:pPr>
            <a:r>
              <a:rPr lang="en-GB" dirty="0" err="1">
                <a:solidFill>
                  <a:srgbClr val="92D050"/>
                </a:solidFill>
              </a:rPr>
              <a:t>apiVersion</a:t>
            </a:r>
            <a:r>
              <a:rPr lang="en-GB" dirty="0">
                <a:solidFill>
                  <a:srgbClr val="92D050"/>
                </a:solidFill>
              </a:rPr>
              <a:t>: </a:t>
            </a:r>
            <a:r>
              <a:rPr lang="en-GB" dirty="0">
                <a:solidFill>
                  <a:schemeClr val="tx1"/>
                </a:solidFill>
              </a:rPr>
              <a:t>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chemeClr val="tx1"/>
                </a:solidFill>
              </a:rPr>
              <a:t>mydeploy</a:t>
            </a:r>
            <a:endParaRPr lang="en-GB" dirty="0">
              <a:solidFill>
                <a:schemeClr val="tx1"/>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a:t>
            </a:r>
            <a:r>
              <a:rPr lang="en-GB" dirty="0">
                <a:solidFill>
                  <a:schemeClr val="tx1"/>
                </a:solidFill>
              </a:rPr>
              <a:t>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chemeClr val="tx1"/>
                </a:solidFill>
              </a:rPr>
              <a:t>myapp</a:t>
            </a:r>
            <a:endParaRPr lang="en-GB" dirty="0">
              <a:solidFill>
                <a:schemeClr val="tx1"/>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chemeClr val="tx1"/>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chemeClr val="tx1"/>
                </a:solidFill>
              </a:rPr>
              <a:t>mycontainer</a:t>
            </a:r>
            <a:endParaRPr lang="en-GB" dirty="0">
              <a:solidFill>
                <a:schemeClr val="tx1"/>
              </a:solidFill>
            </a:endParaRPr>
          </a:p>
          <a:p>
            <a:pPr>
              <a:lnSpc>
                <a:spcPct val="100000"/>
              </a:lnSpc>
              <a:spcAft>
                <a:spcPts val="100"/>
              </a:spcAft>
            </a:pPr>
            <a:r>
              <a:rPr lang="en-GB" dirty="0">
                <a:solidFill>
                  <a:srgbClr val="92D050"/>
                </a:solidFill>
              </a:rPr>
              <a:t>        image: </a:t>
            </a:r>
            <a:r>
              <a:rPr lang="en-GB" dirty="0" err="1">
                <a:solidFill>
                  <a:schemeClr val="tx1"/>
                </a:solidFill>
              </a:rPr>
              <a:t>bencuk</a:t>
            </a:r>
            <a:r>
              <a:rPr lang="en-GB" dirty="0">
                <a:solidFill>
                  <a:schemeClr val="tx1"/>
                </a:solidFill>
              </a:rPr>
              <a:t>/</a:t>
            </a:r>
            <a:r>
              <a:rPr lang="en-GB" dirty="0" err="1">
                <a:solidFill>
                  <a:schemeClr val="tx1"/>
                </a:solidFill>
              </a:rPr>
              <a:t>vuego-demoapp</a:t>
            </a:r>
            <a:endParaRPr lang="en-GB" dirty="0">
              <a:solidFill>
                <a:schemeClr val="tx1"/>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a:t>
            </a:r>
            <a:r>
              <a:rPr lang="en-GB" dirty="0">
                <a:solidFill>
                  <a:schemeClr val="tx1"/>
                </a:solidFill>
              </a:rPr>
              <a:t>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Introduction to the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0431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describe </a:t>
            </a:r>
            <a:r>
              <a:rPr lang="en-GB" dirty="0">
                <a:solidFill>
                  <a:srgbClr val="4DB0FF"/>
                </a:solidFill>
              </a:rPr>
              <a:t>desired state </a:t>
            </a:r>
            <a:r>
              <a:rPr lang="en-GB" dirty="0"/>
              <a:t>of the resources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336642"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531120" y="4022987"/>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6" y="6091622"/>
            <a:ext cx="8040526"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latin typeface="Consolas" panose="020B0609020204030204" pitchFamily="49" charset="0"/>
              </a:rPr>
              <a:t>key:value</a:t>
            </a:r>
            <a:r>
              <a:rPr lang="en-GB" dirty="0">
                <a:latin typeface="Consolas" panose="020B0609020204030204" pitchFamily="49" charset="0"/>
              </a:rPr>
              <a:t> </a:t>
            </a:r>
            <a:r>
              <a:rPr lang="en-GB" dirty="0"/>
              <a:t>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OS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 </a:t>
            </a:r>
            <a:r>
              <a:rPr lang="en-GB" sz="1600" dirty="0" err="1">
                <a:solidFill>
                  <a:srgbClr val="FFFF00"/>
                </a:solidFill>
              </a:rPr>
              <a:t>connString</a:t>
            </a:r>
            <a:r>
              <a:rPr lang="en-GB" sz="1600" dirty="0">
                <a:solidFill>
                  <a:srgbClr val="0099FF"/>
                </a:solidFill>
              </a:rPr>
              <a:t>='</a:t>
            </a:r>
            <a:r>
              <a:rPr lang="en-GB" sz="1600" dirty="0" err="1">
                <a:solidFill>
                  <a:srgbClr val="0099FF"/>
                </a:solidFill>
              </a:rPr>
              <a:t>admin:superSecret@some-host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 with config files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8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"2.0"</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fontScale="90000"/>
          </a:bodyPr>
          <a:lstStyle/>
          <a:p>
            <a:r>
              <a:rPr lang="en-GB" dirty="0"/>
              <a:t>Liveness &amp; Readiness 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Liveness probes tell Kubernetes your </a:t>
            </a:r>
            <a:r>
              <a:rPr lang="en-GB" dirty="0">
                <a:solidFill>
                  <a:srgbClr val="4DB0FF"/>
                </a:solidFill>
              </a:rPr>
              <a:t>container is “alive”</a:t>
            </a:r>
          </a:p>
          <a:p>
            <a:r>
              <a:rPr lang="en-GB" dirty="0"/>
              <a:t>Readiness probes tell Kubernetes your container is </a:t>
            </a:r>
            <a:r>
              <a:rPr lang="en-GB" dirty="0">
                <a:solidFill>
                  <a:srgbClr val="4DB0FF"/>
                </a:solidFill>
              </a:rPr>
              <a:t>ready to accept traffic</a:t>
            </a:r>
          </a:p>
          <a:p>
            <a:r>
              <a:rPr lang="en-GB" dirty="0"/>
              <a:t>Liveness probe failure can </a:t>
            </a:r>
            <a:r>
              <a:rPr lang="en-GB" dirty="0">
                <a:solidFill>
                  <a:srgbClr val="4DB0FF"/>
                </a:solidFill>
              </a:rPr>
              <a:t>restart the container </a:t>
            </a:r>
            <a:r>
              <a:rPr lang="en-GB" dirty="0">
                <a:solidFill>
                  <a:srgbClr val="FFFFFF"/>
                </a:solidFill>
              </a:rPr>
              <a:t>if it has hung</a:t>
            </a:r>
          </a:p>
          <a:p>
            <a:r>
              <a:rPr lang="en-GB" dirty="0"/>
              <a:t>HTTP, TCP and command checks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Restart/termination of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7205" y="301881"/>
            <a:ext cx="4212846" cy="830997"/>
          </a:xfrm>
          <a:prstGeom prst="rect">
            <a:avLst/>
          </a:prstGeom>
        </p:spPr>
        <p:txBody>
          <a:bodyPr wrap="square">
            <a:spAutoFit/>
          </a:bodyPr>
          <a:lstStyle/>
          <a:p>
            <a:r>
              <a:rPr lang="en-GB" sz="1600" dirty="0"/>
              <a:t>kubernetes.io/docs/tasks/configure-pod-container/configure-liveness-readiness-probes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8615494" y="5867902"/>
            <a:ext cx="3346204"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but recommended </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Commands &amp;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Using the </a:t>
            </a:r>
            <a:r>
              <a:rPr lang="en-GB" dirty="0">
                <a:solidFill>
                  <a:srgbClr val="4DB0FF"/>
                </a:solidFill>
                <a:latin typeface="Consolas" panose="020B0609020204030204" pitchFamily="49" charset="0"/>
              </a:rPr>
              <a:t>command</a:t>
            </a:r>
            <a:r>
              <a:rPr lang="en-GB" dirty="0"/>
              <a:t> property pass a starting command to a container</a:t>
            </a:r>
          </a:p>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3" name="Subtitle 2">
            <a:extLst>
              <a:ext uri="{FF2B5EF4-FFF2-40B4-BE49-F238E27FC236}">
                <a16:creationId xmlns:a16="http://schemas.microsoft.com/office/drawing/2014/main" id="{26F186B4-3856-461C-8A4C-B340B80EA602}"/>
              </a:ext>
            </a:extLst>
          </p:cNvPr>
          <p:cNvSpPr>
            <a:spLocks noGrp="1"/>
          </p:cNvSpPr>
          <p:nvPr>
            <p:ph type="subTitle" idx="27"/>
          </p:nvPr>
        </p:nvSpPr>
        <p:spPr>
          <a:xfrm>
            <a:off x="457200" y="1051560"/>
            <a:ext cx="11277600" cy="565562"/>
          </a:xfrm>
        </p:spPr>
        <p:txBody>
          <a:bodyPr/>
          <a:lstStyle/>
          <a:p>
            <a:r>
              <a:rPr lang="en-GB" dirty="0"/>
              <a:t>Facilitates </a:t>
            </a:r>
            <a:r>
              <a:rPr lang="en-GB" dirty="0">
                <a:solidFill>
                  <a:srgbClr val="0078CF"/>
                </a:solidFill>
              </a:rPr>
              <a:t>services to service </a:t>
            </a:r>
            <a:r>
              <a:rPr lang="en-GB" dirty="0"/>
              <a:t>calls </a:t>
            </a:r>
            <a:r>
              <a:rPr lang="en-GB" b="0" dirty="0">
                <a:solidFill>
                  <a:srgbClr val="0078CF"/>
                </a:solidFill>
              </a:rPr>
              <a:t>inside</a:t>
            </a:r>
            <a:r>
              <a:rPr lang="en-GB" dirty="0"/>
              <a:t> Kubernetes</a:t>
            </a:r>
          </a:p>
          <a:p>
            <a:endParaRPr lang="en-GB" dirty="0"/>
          </a:p>
        </p:txBody>
      </p:sp>
      <p:pic>
        <p:nvPicPr>
          <p:cNvPr id="8" name="Content Placeholder 7">
            <a:extLst>
              <a:ext uri="{FF2B5EF4-FFF2-40B4-BE49-F238E27FC236}">
                <a16:creationId xmlns:a16="http://schemas.microsoft.com/office/drawing/2014/main" id="{B54A85B7-CCA2-4E44-B317-3C17634D253F}"/>
              </a:ext>
            </a:extLst>
          </p:cNvPr>
          <p:cNvPicPr>
            <a:picLocks noGrp="1" noChangeAspect="1"/>
          </p:cNvPicPr>
          <p:nvPr>
            <p:ph idx="26"/>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1127" y="1016820"/>
            <a:ext cx="3318555" cy="702753"/>
          </a:xfrm>
        </p:spPr>
      </p:pic>
      <p:sp>
        <p:nvSpPr>
          <p:cNvPr id="5" name="Content Placeholder 4">
            <a:extLst>
              <a:ext uri="{FF2B5EF4-FFF2-40B4-BE49-F238E27FC236}">
                <a16:creationId xmlns:a16="http://schemas.microsoft.com/office/drawing/2014/main" id="{5570024B-E6CD-43F8-A250-CF283987B57F}"/>
              </a:ext>
            </a:extLst>
          </p:cNvPr>
          <p:cNvSpPr>
            <a:spLocks noGrp="1"/>
          </p:cNvSpPr>
          <p:nvPr>
            <p:ph idx="33"/>
          </p:nvPr>
        </p:nvSpPr>
        <p:spPr>
          <a:xfrm>
            <a:off x="457200" y="1672702"/>
            <a:ext cx="5764199" cy="4514047"/>
          </a:xfrm>
        </p:spPr>
        <p:txBody>
          <a:bodyPr/>
          <a:lstStyle/>
          <a:p>
            <a:r>
              <a:rPr lang="en-GB" sz="2400" dirty="0"/>
              <a:t>Features:</a:t>
            </a:r>
          </a:p>
          <a:p>
            <a:pPr marL="457200" indent="-457200">
              <a:spcBef>
                <a:spcPts val="600"/>
              </a:spcBef>
              <a:buClr>
                <a:schemeClr val="bg1">
                  <a:lumMod val="10000"/>
                </a:schemeClr>
              </a:buClr>
              <a:buFont typeface="Arial" panose="020B0604020202020204" pitchFamily="34" charset="0"/>
              <a:buChar char="•"/>
            </a:pPr>
            <a:r>
              <a:rPr lang="en-GB" sz="2000" b="0" dirty="0">
                <a:latin typeface="+mn-lt"/>
              </a:rPr>
              <a:t>Observability / tracing</a:t>
            </a:r>
          </a:p>
          <a:p>
            <a:pPr marL="457200" indent="-457200">
              <a:spcBef>
                <a:spcPts val="600"/>
              </a:spcBef>
              <a:buClr>
                <a:schemeClr val="bg1">
                  <a:lumMod val="10000"/>
                </a:schemeClr>
              </a:buClr>
              <a:buFont typeface="Arial" panose="020B0604020202020204" pitchFamily="34" charset="0"/>
              <a:buChar char="•"/>
            </a:pPr>
            <a:r>
              <a:rPr lang="en-GB" sz="2000" b="0" dirty="0">
                <a:latin typeface="+mn-lt"/>
              </a:rPr>
              <a:t>Error handling / retries / </a:t>
            </a:r>
            <a:r>
              <a:rPr lang="en-GB" sz="2000" b="0" dirty="0" err="1">
                <a:latin typeface="+mn-lt"/>
              </a:rPr>
              <a:t>backoff</a:t>
            </a:r>
            <a:endParaRPr lang="en-GB" sz="2000" b="0" dirty="0">
              <a:latin typeface="+mn-lt"/>
            </a:endParaRPr>
          </a:p>
          <a:p>
            <a:pPr marL="457200" indent="-457200">
              <a:spcBef>
                <a:spcPts val="600"/>
              </a:spcBef>
              <a:buClr>
                <a:schemeClr val="bg1">
                  <a:lumMod val="10000"/>
                </a:schemeClr>
              </a:buClr>
              <a:buFont typeface="Arial" panose="020B0604020202020204" pitchFamily="34" charset="0"/>
              <a:buChar char="•"/>
            </a:pPr>
            <a:r>
              <a:rPr lang="en-GB" sz="2000" b="0" dirty="0">
                <a:latin typeface="+mn-lt"/>
              </a:rPr>
              <a:t>Encryption / </a:t>
            </a:r>
            <a:r>
              <a:rPr lang="en-GB" sz="2000" b="0" dirty="0" err="1">
                <a:latin typeface="+mn-lt"/>
              </a:rPr>
              <a:t>mTLS</a:t>
            </a:r>
            <a:endParaRPr lang="en-GB" sz="2000" b="0" dirty="0">
              <a:latin typeface="+mn-lt"/>
            </a:endParaRPr>
          </a:p>
          <a:p>
            <a:pPr marL="457200" indent="-457200">
              <a:spcBef>
                <a:spcPts val="600"/>
              </a:spcBef>
              <a:buClr>
                <a:schemeClr val="bg1">
                  <a:lumMod val="10000"/>
                </a:schemeClr>
              </a:buClr>
              <a:buFont typeface="Arial" panose="020B0604020202020204" pitchFamily="34" charset="0"/>
              <a:buChar char="•"/>
            </a:pPr>
            <a:r>
              <a:rPr lang="en-GB" sz="2000" b="0" dirty="0">
                <a:latin typeface="+mn-lt"/>
              </a:rPr>
              <a:t>Routing / balancing </a:t>
            </a:r>
          </a:p>
          <a:p>
            <a:pPr marL="457200" indent="-457200">
              <a:spcBef>
                <a:spcPts val="600"/>
              </a:spcBef>
              <a:buClr>
                <a:schemeClr val="bg1">
                  <a:lumMod val="10000"/>
                </a:schemeClr>
              </a:buClr>
              <a:buFont typeface="Arial" panose="020B0604020202020204" pitchFamily="34" charset="0"/>
              <a:buChar char="•"/>
            </a:pPr>
            <a:r>
              <a:rPr lang="en-GB" sz="2000" b="0" dirty="0">
                <a:latin typeface="+mn-lt"/>
              </a:rPr>
              <a:t>Traffic splitting: blue-green / canary</a:t>
            </a:r>
          </a:p>
          <a:p>
            <a:r>
              <a:rPr lang="en-GB" sz="2400" dirty="0"/>
              <a:t>Typically runs as a proxy sidecar in all your pods</a:t>
            </a:r>
          </a:p>
          <a:p>
            <a:r>
              <a:rPr lang="en-GB" sz="2400" dirty="0"/>
              <a:t>Adds complexity &amp; overhead</a:t>
            </a:r>
          </a:p>
        </p:txBody>
      </p:sp>
      <p:sp>
        <p:nvSpPr>
          <p:cNvPr id="6" name="Rectangle 5">
            <a:extLst>
              <a:ext uri="{FF2B5EF4-FFF2-40B4-BE49-F238E27FC236}">
                <a16:creationId xmlns:a16="http://schemas.microsoft.com/office/drawing/2014/main" id="{8FA5A00C-C05D-4F97-AA9A-3A7B9E629CD3}"/>
              </a:ext>
            </a:extLst>
          </p:cNvPr>
          <p:cNvSpPr/>
          <p:nvPr/>
        </p:nvSpPr>
        <p:spPr>
          <a:xfrm>
            <a:off x="8733336" y="68925"/>
            <a:ext cx="3295582" cy="461665"/>
          </a:xfrm>
          <a:prstGeom prst="rect">
            <a:avLst/>
          </a:prstGeom>
        </p:spPr>
        <p:txBody>
          <a:bodyPr wrap="none">
            <a:spAutoFit/>
          </a:bodyPr>
          <a:lstStyle/>
          <a:p>
            <a:r>
              <a:rPr lang="en-GB" sz="2400" dirty="0">
                <a:solidFill>
                  <a:srgbClr val="0078CF"/>
                </a:solidFill>
                <a:hlinkClick r:id="rId4">
                  <a:extLst>
                    <a:ext uri="{A12FA001-AC4F-418D-AE19-62706E023703}">
                      <ahyp:hlinkClr xmlns:ahyp="http://schemas.microsoft.com/office/drawing/2018/hyperlinkcolor" val="tx"/>
                    </a:ext>
                  </a:extLst>
                </a:hlinkClick>
              </a:rPr>
              <a:t>https://servicemesh.io/</a:t>
            </a:r>
            <a:endParaRPr lang="en-GB" sz="2400" dirty="0">
              <a:solidFill>
                <a:srgbClr val="0078CF"/>
              </a:solidFill>
            </a:endParaRPr>
          </a:p>
        </p:txBody>
      </p:sp>
      <p:grpSp>
        <p:nvGrpSpPr>
          <p:cNvPr id="11" name="Graphic 9">
            <a:extLst>
              <a:ext uri="{FF2B5EF4-FFF2-40B4-BE49-F238E27FC236}">
                <a16:creationId xmlns:a16="http://schemas.microsoft.com/office/drawing/2014/main" id="{94884CB9-67E6-4B50-9ADE-88979B2758FA}"/>
              </a:ext>
            </a:extLst>
          </p:cNvPr>
          <p:cNvGrpSpPr/>
          <p:nvPr/>
        </p:nvGrpSpPr>
        <p:grpSpPr>
          <a:xfrm>
            <a:off x="8311862" y="2985503"/>
            <a:ext cx="681953" cy="1022930"/>
            <a:chOff x="5334000" y="2286000"/>
            <a:chExt cx="1524000" cy="2286000"/>
          </a:xfrm>
          <a:solidFill>
            <a:schemeClr val="accent1"/>
          </a:solidFill>
        </p:grpSpPr>
        <p:sp>
          <p:nvSpPr>
            <p:cNvPr id="13" name="Freeform: Shape 12">
              <a:extLst>
                <a:ext uri="{FF2B5EF4-FFF2-40B4-BE49-F238E27FC236}">
                  <a16:creationId xmlns:a16="http://schemas.microsoft.com/office/drawing/2014/main" id="{63DF8AFB-867C-4F1D-9410-56B11092DB2A}"/>
                </a:ext>
              </a:extLst>
            </p:cNvPr>
            <p:cNvSpPr/>
            <p:nvPr/>
          </p:nvSpPr>
          <p:spPr>
            <a:xfrm>
              <a:off x="5334000" y="4286250"/>
              <a:ext cx="1524000" cy="285750"/>
            </a:xfrm>
            <a:custGeom>
              <a:avLst/>
              <a:gdLst>
                <a:gd name="connsiteX0" fmla="*/ 0 w 1524000"/>
                <a:gd name="connsiteY0" fmla="*/ 0 h 285750"/>
                <a:gd name="connsiteX1" fmla="*/ 1524000 w 1524000"/>
                <a:gd name="connsiteY1" fmla="*/ 0 h 285750"/>
                <a:gd name="connsiteX2" fmla="*/ 571500 w 1524000"/>
                <a:gd name="connsiteY2" fmla="*/ 285750 h 285750"/>
              </a:gdLst>
              <a:ahLst/>
              <a:cxnLst>
                <a:cxn ang="0">
                  <a:pos x="connsiteX0" y="connsiteY0"/>
                </a:cxn>
                <a:cxn ang="0">
                  <a:pos x="connsiteX1" y="connsiteY1"/>
                </a:cxn>
                <a:cxn ang="0">
                  <a:pos x="connsiteX2" y="connsiteY2"/>
                </a:cxn>
              </a:cxnLst>
              <a:rect l="l" t="t" r="r" b="b"/>
              <a:pathLst>
                <a:path w="1524000" h="285750">
                  <a:moveTo>
                    <a:pt x="0" y="0"/>
                  </a:moveTo>
                  <a:lnTo>
                    <a:pt x="1524000" y="0"/>
                  </a:lnTo>
                  <a:lnTo>
                    <a:pt x="571500" y="285750"/>
                  </a:lnTo>
                  <a:close/>
                </a:path>
              </a:pathLst>
            </a:custGeom>
            <a:solidFill>
              <a:srgbClr val="466BB0"/>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5B1700B-AE7A-44C4-83BD-BAB2E12982FB}"/>
                </a:ext>
              </a:extLst>
            </p:cNvPr>
            <p:cNvSpPr/>
            <p:nvPr/>
          </p:nvSpPr>
          <p:spPr>
            <a:xfrm>
              <a:off x="5334000" y="3048000"/>
              <a:ext cx="571500" cy="1143000"/>
            </a:xfrm>
            <a:custGeom>
              <a:avLst/>
              <a:gdLst>
                <a:gd name="connsiteX0" fmla="*/ 0 w 571500"/>
                <a:gd name="connsiteY0" fmla="*/ 1143000 h 1143000"/>
                <a:gd name="connsiteX1" fmla="*/ 571500 w 571500"/>
                <a:gd name="connsiteY1" fmla="*/ 1047750 h 1143000"/>
                <a:gd name="connsiteX2" fmla="*/ 571500 w 571500"/>
                <a:gd name="connsiteY2" fmla="*/ 0 h 1143000"/>
              </a:gdLst>
              <a:ahLst/>
              <a:cxnLst>
                <a:cxn ang="0">
                  <a:pos x="connsiteX0" y="connsiteY0"/>
                </a:cxn>
                <a:cxn ang="0">
                  <a:pos x="connsiteX1" y="connsiteY1"/>
                </a:cxn>
                <a:cxn ang="0">
                  <a:pos x="connsiteX2" y="connsiteY2"/>
                </a:cxn>
              </a:cxnLst>
              <a:rect l="l" t="t" r="r" b="b"/>
              <a:pathLst>
                <a:path w="571500" h="1143000">
                  <a:moveTo>
                    <a:pt x="0" y="1143000"/>
                  </a:moveTo>
                  <a:lnTo>
                    <a:pt x="571500" y="1047750"/>
                  </a:lnTo>
                  <a:lnTo>
                    <a:pt x="571500" y="0"/>
                  </a:lnTo>
                  <a:close/>
                </a:path>
              </a:pathLst>
            </a:custGeom>
            <a:solidFill>
              <a:srgbClr val="466BB0"/>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0D42AED-D7A3-4619-B3A3-5E75A877E630}"/>
                </a:ext>
              </a:extLst>
            </p:cNvPr>
            <p:cNvSpPr/>
            <p:nvPr/>
          </p:nvSpPr>
          <p:spPr>
            <a:xfrm>
              <a:off x="6000750" y="2286000"/>
              <a:ext cx="857250" cy="1905000"/>
            </a:xfrm>
            <a:custGeom>
              <a:avLst/>
              <a:gdLst>
                <a:gd name="connsiteX0" fmla="*/ 0 w 857250"/>
                <a:gd name="connsiteY0" fmla="*/ 1809750 h 1905000"/>
                <a:gd name="connsiteX1" fmla="*/ 857250 w 857250"/>
                <a:gd name="connsiteY1" fmla="*/ 1905000 h 1905000"/>
                <a:gd name="connsiteX2" fmla="*/ 0 w 857250"/>
                <a:gd name="connsiteY2" fmla="*/ 0 h 1905000"/>
              </a:gdLst>
              <a:ahLst/>
              <a:cxnLst>
                <a:cxn ang="0">
                  <a:pos x="connsiteX0" y="connsiteY0"/>
                </a:cxn>
                <a:cxn ang="0">
                  <a:pos x="connsiteX1" y="connsiteY1"/>
                </a:cxn>
                <a:cxn ang="0">
                  <a:pos x="connsiteX2" y="connsiteY2"/>
                </a:cxn>
              </a:cxnLst>
              <a:rect l="l" t="t" r="r" b="b"/>
              <a:pathLst>
                <a:path w="857250" h="1905000">
                  <a:moveTo>
                    <a:pt x="0" y="1809750"/>
                  </a:moveTo>
                  <a:lnTo>
                    <a:pt x="857250" y="1905000"/>
                  </a:lnTo>
                  <a:lnTo>
                    <a:pt x="0" y="0"/>
                  </a:lnTo>
                  <a:close/>
                </a:path>
              </a:pathLst>
            </a:custGeom>
            <a:solidFill>
              <a:srgbClr val="466BB0"/>
            </a:solidFill>
            <a:ln w="9525"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DA291751-5333-4613-8F15-556E6CD49338}"/>
              </a:ext>
            </a:extLst>
          </p:cNvPr>
          <p:cNvSpPr txBox="1"/>
          <p:nvPr/>
        </p:nvSpPr>
        <p:spPr>
          <a:xfrm>
            <a:off x="9114755" y="3283947"/>
            <a:ext cx="1266372" cy="553998"/>
          </a:xfrm>
          <a:prstGeom prst="rect">
            <a:avLst/>
          </a:prstGeom>
        </p:spPr>
        <p:txBody>
          <a:bodyPr wrap="none" lIns="0" tIns="0" rIns="0" bIns="0" rtlCol="0" anchor="t" anchorCtr="0">
            <a:spAutoFit/>
          </a:bodyPr>
          <a:lstStyle/>
          <a:p>
            <a:r>
              <a:rPr lang="en-GB" sz="3600" dirty="0" err="1">
                <a:latin typeface="Consolas" panose="020B0609020204030204" pitchFamily="49" charset="0"/>
              </a:rPr>
              <a:t>Istio</a:t>
            </a:r>
            <a:endParaRPr lang="en-GB" sz="3600" dirty="0">
              <a:latin typeface="Consolas" panose="020B0609020204030204" pitchFamily="49" charset="0"/>
            </a:endParaRPr>
          </a:p>
        </p:txBody>
      </p:sp>
      <p:pic>
        <p:nvPicPr>
          <p:cNvPr id="18" name="Graphic 17">
            <a:extLst>
              <a:ext uri="{FF2B5EF4-FFF2-40B4-BE49-F238E27FC236}">
                <a16:creationId xmlns:a16="http://schemas.microsoft.com/office/drawing/2014/main" id="{E4F03984-0DA2-41A9-83C3-2F9997A80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1127" y="1963595"/>
            <a:ext cx="2642804" cy="777295"/>
          </a:xfrm>
          <a:prstGeom prst="rect">
            <a:avLst/>
          </a:prstGeom>
        </p:spPr>
      </p:pic>
      <p:pic>
        <p:nvPicPr>
          <p:cNvPr id="7" name="Graphic 6">
            <a:extLst>
              <a:ext uri="{FF2B5EF4-FFF2-40B4-BE49-F238E27FC236}">
                <a16:creationId xmlns:a16="http://schemas.microsoft.com/office/drawing/2014/main" id="{8BDB18F4-5D52-4F51-99EC-293BB5AEAE7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6826" y="4147972"/>
            <a:ext cx="1073478" cy="1073478"/>
          </a:xfrm>
          <a:prstGeom prst="rect">
            <a:avLst/>
          </a:prstGeom>
        </p:spPr>
      </p:pic>
      <p:pic>
        <p:nvPicPr>
          <p:cNvPr id="10" name="Graphic 9">
            <a:extLst>
              <a:ext uri="{FF2B5EF4-FFF2-40B4-BE49-F238E27FC236}">
                <a16:creationId xmlns:a16="http://schemas.microsoft.com/office/drawing/2014/main" id="{3935BAF1-8931-4664-B223-BE37BE819F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3629" y="4210242"/>
            <a:ext cx="1216578" cy="928186"/>
          </a:xfrm>
          <a:prstGeom prst="rect">
            <a:avLst/>
          </a:prstGeom>
        </p:spPr>
      </p:pic>
      <p:pic>
        <p:nvPicPr>
          <p:cNvPr id="12" name="Graphic 11">
            <a:extLst>
              <a:ext uri="{FF2B5EF4-FFF2-40B4-BE49-F238E27FC236}">
                <a16:creationId xmlns:a16="http://schemas.microsoft.com/office/drawing/2014/main" id="{93A089AB-8AB7-475A-9F78-A0DF0F60F119}"/>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36374"/>
          <a:stretch/>
        </p:blipFill>
        <p:spPr>
          <a:xfrm>
            <a:off x="7900016" y="5564382"/>
            <a:ext cx="1828680" cy="974901"/>
          </a:xfrm>
          <a:prstGeom prst="rect">
            <a:avLst/>
          </a:prstGeom>
        </p:spPr>
      </p:pic>
      <p:pic>
        <p:nvPicPr>
          <p:cNvPr id="22" name="Graphic 21">
            <a:extLst>
              <a:ext uri="{FF2B5EF4-FFF2-40B4-BE49-F238E27FC236}">
                <a16:creationId xmlns:a16="http://schemas.microsoft.com/office/drawing/2014/main" id="{4B0C3622-0BCF-4569-84D5-F359793171C2}"/>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t="58424" b="2267"/>
          <a:stretch/>
        </p:blipFill>
        <p:spPr>
          <a:xfrm>
            <a:off x="9383629" y="5699082"/>
            <a:ext cx="1587097" cy="522731"/>
          </a:xfrm>
          <a:prstGeom prst="rect">
            <a:avLst/>
          </a:prstGeom>
        </p:spPr>
      </p:pic>
    </p:spTree>
    <p:extLst>
      <p:ext uri="{BB962C8B-B14F-4D97-AF65-F5344CB8AC3E}">
        <p14:creationId xmlns:p14="http://schemas.microsoft.com/office/powerpoint/2010/main" val="247967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Kubernetes Ecosystem – </a:t>
            </a:r>
            <a:r>
              <a:rPr lang="en-GB" i="1" dirty="0"/>
              <a:t>Many</a:t>
            </a:r>
            <a:r>
              <a:rPr lang="en-GB" dirty="0"/>
              <a:t> Projects</a:t>
            </a:r>
          </a:p>
        </p:txBody>
      </p:sp>
      <p:pic>
        <p:nvPicPr>
          <p:cNvPr id="41" name="Graphic 40">
            <a:extLst>
              <a:ext uri="{FF2B5EF4-FFF2-40B4-BE49-F238E27FC236}">
                <a16:creationId xmlns:a16="http://schemas.microsoft.com/office/drawing/2014/main" id="{CF213915-9129-48AB-AF34-272AB5F10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326" y="4368814"/>
            <a:ext cx="908297" cy="842952"/>
          </a:xfrm>
          <a:prstGeom prst="rect">
            <a:avLst/>
          </a:prstGeom>
        </p:spPr>
      </p:pic>
      <p:pic>
        <p:nvPicPr>
          <p:cNvPr id="43" name="Graphic 42">
            <a:extLst>
              <a:ext uri="{FF2B5EF4-FFF2-40B4-BE49-F238E27FC236}">
                <a16:creationId xmlns:a16="http://schemas.microsoft.com/office/drawing/2014/main" id="{A0594D67-66CD-41C9-85E9-A75AB4B8896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125"/>
          <a:stretch/>
        </p:blipFill>
        <p:spPr>
          <a:xfrm>
            <a:off x="4994334" y="4365443"/>
            <a:ext cx="1044741" cy="737318"/>
          </a:xfrm>
          <a:prstGeom prst="rect">
            <a:avLst/>
          </a:prstGeom>
        </p:spPr>
      </p:pic>
      <p:pic>
        <p:nvPicPr>
          <p:cNvPr id="49" name="Picture 48" descr="A close up of a sign&#10;&#10;Description automatically generated">
            <a:extLst>
              <a:ext uri="{FF2B5EF4-FFF2-40B4-BE49-F238E27FC236}">
                <a16:creationId xmlns:a16="http://schemas.microsoft.com/office/drawing/2014/main" id="{DB9A26F6-13D1-4BB8-9A62-D20D012122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1129"/>
          <a:stretch/>
        </p:blipFill>
        <p:spPr>
          <a:xfrm>
            <a:off x="5526364" y="5034480"/>
            <a:ext cx="1025422" cy="854519"/>
          </a:xfrm>
          <a:prstGeom prst="rect">
            <a:avLst/>
          </a:prstGeom>
        </p:spPr>
      </p:pic>
      <p:pic>
        <p:nvPicPr>
          <p:cNvPr id="51" name="Picture 50" descr="A close up of a sign&#10;&#10;Description automatically generated">
            <a:extLst>
              <a:ext uri="{FF2B5EF4-FFF2-40B4-BE49-F238E27FC236}">
                <a16:creationId xmlns:a16="http://schemas.microsoft.com/office/drawing/2014/main" id="{44B08885-0258-4B44-A16D-C053E34066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112974" y="4460945"/>
            <a:ext cx="1259503" cy="1000795"/>
          </a:xfrm>
          <a:prstGeom prst="rect">
            <a:avLst/>
          </a:prstGeom>
        </p:spPr>
      </p:pic>
      <p:pic>
        <p:nvPicPr>
          <p:cNvPr id="53" name="Picture 52" descr="A close up of a logo&#10;&#10;Description automatically generated">
            <a:extLst>
              <a:ext uri="{FF2B5EF4-FFF2-40B4-BE49-F238E27FC236}">
                <a16:creationId xmlns:a16="http://schemas.microsoft.com/office/drawing/2014/main" id="{BF0C9BEA-7774-4E0D-9378-B38F98D926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6760" y="1909102"/>
            <a:ext cx="751809" cy="745259"/>
          </a:xfrm>
          <a:prstGeom prst="rect">
            <a:avLst/>
          </a:prstGeom>
        </p:spPr>
      </p:pic>
      <p:grpSp>
        <p:nvGrpSpPr>
          <p:cNvPr id="64" name="Group 63">
            <a:extLst>
              <a:ext uri="{FF2B5EF4-FFF2-40B4-BE49-F238E27FC236}">
                <a16:creationId xmlns:a16="http://schemas.microsoft.com/office/drawing/2014/main" id="{0C88F09C-B4A3-4CEE-A114-88A0AF6C6A60}"/>
              </a:ext>
            </a:extLst>
          </p:cNvPr>
          <p:cNvGrpSpPr/>
          <p:nvPr/>
        </p:nvGrpSpPr>
        <p:grpSpPr>
          <a:xfrm>
            <a:off x="819522" y="4410698"/>
            <a:ext cx="2123813" cy="1464189"/>
            <a:chOff x="805822" y="4788283"/>
            <a:chExt cx="2232763" cy="1539301"/>
          </a:xfrm>
        </p:grpSpPr>
        <p:pic>
          <p:nvPicPr>
            <p:cNvPr id="34" name="Picture 33">
              <a:extLst>
                <a:ext uri="{FF2B5EF4-FFF2-40B4-BE49-F238E27FC236}">
                  <a16:creationId xmlns:a16="http://schemas.microsoft.com/office/drawing/2014/main" id="{5BE65114-716C-4D12-9922-591A461652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22" y="4788283"/>
              <a:ext cx="1034370" cy="994496"/>
            </a:xfrm>
            <a:prstGeom prst="rect">
              <a:avLst/>
            </a:prstGeom>
          </p:spPr>
        </p:pic>
        <p:pic>
          <p:nvPicPr>
            <p:cNvPr id="39" name="Picture 38" descr="A close up of a sign&#10;&#10;Description automatically generated">
              <a:extLst>
                <a:ext uri="{FF2B5EF4-FFF2-40B4-BE49-F238E27FC236}">
                  <a16:creationId xmlns:a16="http://schemas.microsoft.com/office/drawing/2014/main" id="{47991307-9069-441B-809A-870CA16AB37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852304" y="4841106"/>
              <a:ext cx="1186281" cy="1121503"/>
            </a:xfrm>
            <a:prstGeom prst="rect">
              <a:avLst/>
            </a:prstGeom>
          </p:spPr>
        </p:pic>
        <p:pic>
          <p:nvPicPr>
            <p:cNvPr id="37" name="Picture 36">
              <a:extLst>
                <a:ext uri="{FF2B5EF4-FFF2-40B4-BE49-F238E27FC236}">
                  <a16:creationId xmlns:a16="http://schemas.microsoft.com/office/drawing/2014/main" id="{6B241C2F-BCC2-4469-9EAF-6B0BEC4B4ED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53504" y="5312507"/>
              <a:ext cx="997600" cy="1015077"/>
            </a:xfrm>
            <a:prstGeom prst="rect">
              <a:avLst/>
            </a:prstGeom>
          </p:spPr>
        </p:pic>
      </p:grpSp>
      <p:sp>
        <p:nvSpPr>
          <p:cNvPr id="59" name="TextBox 58">
            <a:extLst>
              <a:ext uri="{FF2B5EF4-FFF2-40B4-BE49-F238E27FC236}">
                <a16:creationId xmlns:a16="http://schemas.microsoft.com/office/drawing/2014/main" id="{9E9E0B65-AB43-4B62-820B-F2CAD49067CB}"/>
              </a:ext>
            </a:extLst>
          </p:cNvPr>
          <p:cNvSpPr txBox="1"/>
          <p:nvPr/>
        </p:nvSpPr>
        <p:spPr>
          <a:xfrm>
            <a:off x="10621784" y="2741441"/>
            <a:ext cx="134492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Prometheus</a:t>
            </a:r>
            <a:br>
              <a:rPr lang="en-GB" b="1" dirty="0"/>
            </a:br>
            <a:r>
              <a:rPr lang="en-GB" b="1" dirty="0"/>
              <a:t>Grafana</a:t>
            </a:r>
          </a:p>
          <a:p>
            <a:r>
              <a:rPr lang="en-GB" b="1" dirty="0" err="1"/>
              <a:t>Opentracing</a:t>
            </a:r>
            <a:endParaRPr lang="en-GB" b="1" dirty="0"/>
          </a:p>
        </p:txBody>
      </p:sp>
      <p:sp>
        <p:nvSpPr>
          <p:cNvPr id="61" name="TextBox 60">
            <a:extLst>
              <a:ext uri="{FF2B5EF4-FFF2-40B4-BE49-F238E27FC236}">
                <a16:creationId xmlns:a16="http://schemas.microsoft.com/office/drawing/2014/main" id="{F150F815-7177-42D0-9FC0-4A7E8E667908}"/>
              </a:ext>
            </a:extLst>
          </p:cNvPr>
          <p:cNvSpPr txBox="1"/>
          <p:nvPr/>
        </p:nvSpPr>
        <p:spPr>
          <a:xfrm>
            <a:off x="10482939" y="5480494"/>
            <a:ext cx="556884"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Rook</a:t>
            </a:r>
          </a:p>
        </p:txBody>
      </p:sp>
      <p:sp>
        <p:nvSpPr>
          <p:cNvPr id="62" name="TextBox 61">
            <a:extLst>
              <a:ext uri="{FF2B5EF4-FFF2-40B4-BE49-F238E27FC236}">
                <a16:creationId xmlns:a16="http://schemas.microsoft.com/office/drawing/2014/main" id="{BB4CE4D5-5B0A-458A-B5DD-D9113C5CD107}"/>
              </a:ext>
            </a:extLst>
          </p:cNvPr>
          <p:cNvSpPr txBox="1"/>
          <p:nvPr/>
        </p:nvSpPr>
        <p:spPr>
          <a:xfrm>
            <a:off x="6874036" y="5203494"/>
            <a:ext cx="983346"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Envoy</a:t>
            </a:r>
          </a:p>
          <a:p>
            <a:r>
              <a:rPr lang="en-GB" b="1" dirty="0" err="1"/>
              <a:t>Linkerd</a:t>
            </a:r>
            <a:endParaRPr lang="en-GB" b="1" dirty="0"/>
          </a:p>
          <a:p>
            <a:r>
              <a:rPr lang="en-GB" b="1" dirty="0" err="1"/>
              <a:t>CoreDNS</a:t>
            </a:r>
            <a:endParaRPr lang="en-GB" b="1" dirty="0"/>
          </a:p>
        </p:txBody>
      </p:sp>
      <p:sp>
        <p:nvSpPr>
          <p:cNvPr id="63" name="TextBox 62">
            <a:extLst>
              <a:ext uri="{FF2B5EF4-FFF2-40B4-BE49-F238E27FC236}">
                <a16:creationId xmlns:a16="http://schemas.microsoft.com/office/drawing/2014/main" id="{3DD81775-188C-4496-A2BC-53C6482C2730}"/>
              </a:ext>
            </a:extLst>
          </p:cNvPr>
          <p:cNvSpPr txBox="1"/>
          <p:nvPr/>
        </p:nvSpPr>
        <p:spPr>
          <a:xfrm>
            <a:off x="2701190" y="5285806"/>
            <a:ext cx="118417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Calico</a:t>
            </a:r>
          </a:p>
          <a:p>
            <a:r>
              <a:rPr lang="en-GB" b="1" dirty="0"/>
              <a:t>Weave Net</a:t>
            </a:r>
          </a:p>
          <a:p>
            <a:r>
              <a:rPr lang="en-GB" b="1" dirty="0"/>
              <a:t>Flannel</a:t>
            </a:r>
          </a:p>
        </p:txBody>
      </p:sp>
      <p:sp>
        <p:nvSpPr>
          <p:cNvPr id="68" name="TextBox 67">
            <a:extLst>
              <a:ext uri="{FF2B5EF4-FFF2-40B4-BE49-F238E27FC236}">
                <a16:creationId xmlns:a16="http://schemas.microsoft.com/office/drawing/2014/main" id="{0F7A71CF-66CC-4864-B222-07204BDBD891}"/>
              </a:ext>
            </a:extLst>
          </p:cNvPr>
          <p:cNvSpPr txBox="1"/>
          <p:nvPr/>
        </p:nvSpPr>
        <p:spPr>
          <a:xfrm>
            <a:off x="10040829" y="1366735"/>
            <a:ext cx="1070806" cy="276999"/>
          </a:xfrm>
          <a:prstGeom prst="rect">
            <a:avLst/>
          </a:prstGeom>
        </p:spPr>
        <p:txBody>
          <a:bodyPr wrap="none" lIns="0" tIns="0" rIns="0" bIns="0" rtlCol="0" anchor="t" anchorCtr="0">
            <a:spAutoFit/>
          </a:bodyPr>
          <a:lstStyle/>
          <a:p>
            <a:r>
              <a:rPr lang="en-GB" dirty="0">
                <a:solidFill>
                  <a:srgbClr val="0078D7"/>
                </a:solidFill>
                <a:latin typeface="+mj-lt"/>
              </a:rPr>
              <a:t>Monitoring</a:t>
            </a:r>
          </a:p>
        </p:txBody>
      </p:sp>
      <p:sp>
        <p:nvSpPr>
          <p:cNvPr id="69" name="TextBox 68">
            <a:extLst>
              <a:ext uri="{FF2B5EF4-FFF2-40B4-BE49-F238E27FC236}">
                <a16:creationId xmlns:a16="http://schemas.microsoft.com/office/drawing/2014/main" id="{0C9E1522-B4BB-4B24-A49D-9868DACDD982}"/>
              </a:ext>
            </a:extLst>
          </p:cNvPr>
          <p:cNvSpPr txBox="1"/>
          <p:nvPr/>
        </p:nvSpPr>
        <p:spPr>
          <a:xfrm>
            <a:off x="1044357" y="3929732"/>
            <a:ext cx="1564531" cy="276999"/>
          </a:xfrm>
          <a:prstGeom prst="rect">
            <a:avLst/>
          </a:prstGeom>
        </p:spPr>
        <p:txBody>
          <a:bodyPr wrap="none" lIns="0" tIns="0" rIns="0" bIns="0" rtlCol="0" anchor="t" anchorCtr="0">
            <a:spAutoFit/>
          </a:bodyPr>
          <a:lstStyle/>
          <a:p>
            <a:r>
              <a:rPr lang="en-GB" dirty="0">
                <a:solidFill>
                  <a:srgbClr val="0078D7"/>
                </a:solidFill>
                <a:latin typeface="+mj-lt"/>
              </a:rPr>
              <a:t>Network</a:t>
            </a:r>
            <a:r>
              <a:rPr lang="en-GB" dirty="0">
                <a:solidFill>
                  <a:srgbClr val="0099FF"/>
                </a:solidFill>
                <a:latin typeface="+mj-lt"/>
              </a:rPr>
              <a:t> </a:t>
            </a:r>
            <a:r>
              <a:rPr lang="en-GB" dirty="0">
                <a:solidFill>
                  <a:srgbClr val="0078D7"/>
                </a:solidFill>
                <a:latin typeface="+mj-lt"/>
              </a:rPr>
              <a:t>Plugins</a:t>
            </a:r>
          </a:p>
        </p:txBody>
      </p:sp>
      <p:sp>
        <p:nvSpPr>
          <p:cNvPr id="70" name="TextBox 69">
            <a:extLst>
              <a:ext uri="{FF2B5EF4-FFF2-40B4-BE49-F238E27FC236}">
                <a16:creationId xmlns:a16="http://schemas.microsoft.com/office/drawing/2014/main" id="{63CF0834-949C-4AD9-A54F-0B8423B5C0F4}"/>
              </a:ext>
            </a:extLst>
          </p:cNvPr>
          <p:cNvSpPr txBox="1"/>
          <p:nvPr/>
        </p:nvSpPr>
        <p:spPr>
          <a:xfrm>
            <a:off x="4919914" y="3929732"/>
            <a:ext cx="2697533" cy="276999"/>
          </a:xfrm>
          <a:prstGeom prst="rect">
            <a:avLst/>
          </a:prstGeom>
        </p:spPr>
        <p:txBody>
          <a:bodyPr wrap="none" lIns="0" tIns="0" rIns="0" bIns="0" rtlCol="0" anchor="t" anchorCtr="0">
            <a:spAutoFit/>
          </a:bodyPr>
          <a:lstStyle/>
          <a:p>
            <a:r>
              <a:rPr lang="en-GB" dirty="0">
                <a:solidFill>
                  <a:srgbClr val="0078D7"/>
                </a:solidFill>
                <a:latin typeface="+mj-lt"/>
              </a:rPr>
              <a:t>Load Balancing &amp; Discovery</a:t>
            </a:r>
          </a:p>
        </p:txBody>
      </p:sp>
      <p:sp>
        <p:nvSpPr>
          <p:cNvPr id="72" name="TextBox 71">
            <a:extLst>
              <a:ext uri="{FF2B5EF4-FFF2-40B4-BE49-F238E27FC236}">
                <a16:creationId xmlns:a16="http://schemas.microsoft.com/office/drawing/2014/main" id="{D17EEBB4-8EDF-4826-85E3-6D05C83D5A8E}"/>
              </a:ext>
            </a:extLst>
          </p:cNvPr>
          <p:cNvSpPr txBox="1"/>
          <p:nvPr/>
        </p:nvSpPr>
        <p:spPr>
          <a:xfrm>
            <a:off x="9762630" y="3929731"/>
            <a:ext cx="751809" cy="276999"/>
          </a:xfrm>
          <a:prstGeom prst="rect">
            <a:avLst/>
          </a:prstGeom>
        </p:spPr>
        <p:txBody>
          <a:bodyPr wrap="none" lIns="0" tIns="0" rIns="0" bIns="0" rtlCol="0" anchor="t" anchorCtr="0">
            <a:spAutoFit/>
          </a:bodyPr>
          <a:lstStyle/>
          <a:p>
            <a:r>
              <a:rPr lang="en-GB" dirty="0">
                <a:solidFill>
                  <a:srgbClr val="0078D7"/>
                </a:solidFill>
                <a:latin typeface="+mj-lt"/>
              </a:rPr>
              <a:t>Storage</a:t>
            </a:r>
          </a:p>
        </p:txBody>
      </p:sp>
      <p:pic>
        <p:nvPicPr>
          <p:cNvPr id="7" name="Graphic 6">
            <a:extLst>
              <a:ext uri="{FF2B5EF4-FFF2-40B4-BE49-F238E27FC236}">
                <a16:creationId xmlns:a16="http://schemas.microsoft.com/office/drawing/2014/main" id="{8EE60046-28BF-497C-9835-EB59E0D216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3635" y="2721856"/>
            <a:ext cx="751809" cy="81935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8470331F-2DF1-48DA-B895-2D137504FB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110" y="1986438"/>
            <a:ext cx="1464086" cy="527786"/>
          </a:xfrm>
          <a:prstGeom prst="rect">
            <a:avLst/>
          </a:prstGeom>
        </p:spPr>
      </p:pic>
      <p:sp>
        <p:nvSpPr>
          <p:cNvPr id="36" name="TextBox 35">
            <a:extLst>
              <a:ext uri="{FF2B5EF4-FFF2-40B4-BE49-F238E27FC236}">
                <a16:creationId xmlns:a16="http://schemas.microsoft.com/office/drawing/2014/main" id="{38480C62-87EA-43B6-A8EC-523AA211EC2D}"/>
              </a:ext>
            </a:extLst>
          </p:cNvPr>
          <p:cNvSpPr txBox="1"/>
          <p:nvPr/>
        </p:nvSpPr>
        <p:spPr>
          <a:xfrm>
            <a:off x="1029328" y="1366735"/>
            <a:ext cx="1511504" cy="276999"/>
          </a:xfrm>
          <a:prstGeom prst="rect">
            <a:avLst/>
          </a:prstGeom>
        </p:spPr>
        <p:txBody>
          <a:bodyPr wrap="none" lIns="0" tIns="0" rIns="0" bIns="0" rtlCol="0" anchor="t" anchorCtr="0">
            <a:spAutoFit/>
          </a:bodyPr>
          <a:lstStyle/>
          <a:p>
            <a:r>
              <a:rPr lang="en-GB" dirty="0">
                <a:solidFill>
                  <a:srgbClr val="0078D7"/>
                </a:solidFill>
                <a:latin typeface="+mj-lt"/>
              </a:rPr>
              <a:t>Security / Policy</a:t>
            </a:r>
          </a:p>
        </p:txBody>
      </p:sp>
      <p:pic>
        <p:nvPicPr>
          <p:cNvPr id="38" name="Graphic 37">
            <a:extLst>
              <a:ext uri="{FF2B5EF4-FFF2-40B4-BE49-F238E27FC236}">
                <a16:creationId xmlns:a16="http://schemas.microsoft.com/office/drawing/2014/main" id="{FBDAC283-FF3C-4151-85F4-D465B0B066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47127" y="1838744"/>
            <a:ext cx="891444" cy="927389"/>
          </a:xfrm>
          <a:prstGeom prst="rect">
            <a:avLst/>
          </a:prstGeom>
        </p:spPr>
      </p:pic>
      <p:sp>
        <p:nvSpPr>
          <p:cNvPr id="42" name="TextBox 41">
            <a:extLst>
              <a:ext uri="{FF2B5EF4-FFF2-40B4-BE49-F238E27FC236}">
                <a16:creationId xmlns:a16="http://schemas.microsoft.com/office/drawing/2014/main" id="{FCB22E11-3C8C-42FF-B4EB-F560CF36E994}"/>
              </a:ext>
            </a:extLst>
          </p:cNvPr>
          <p:cNvSpPr txBox="1"/>
          <p:nvPr/>
        </p:nvSpPr>
        <p:spPr>
          <a:xfrm>
            <a:off x="3903506" y="2830002"/>
            <a:ext cx="57868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Helm</a:t>
            </a:r>
          </a:p>
        </p:txBody>
      </p:sp>
      <p:sp>
        <p:nvSpPr>
          <p:cNvPr id="46" name="TextBox 45">
            <a:extLst>
              <a:ext uri="{FF2B5EF4-FFF2-40B4-BE49-F238E27FC236}">
                <a16:creationId xmlns:a16="http://schemas.microsoft.com/office/drawing/2014/main" id="{B7F18099-2D85-4FD7-9450-31E3AD2666F7}"/>
              </a:ext>
            </a:extLst>
          </p:cNvPr>
          <p:cNvSpPr txBox="1"/>
          <p:nvPr/>
        </p:nvSpPr>
        <p:spPr>
          <a:xfrm>
            <a:off x="4241060" y="1366735"/>
            <a:ext cx="772647" cy="276999"/>
          </a:xfrm>
          <a:prstGeom prst="rect">
            <a:avLst/>
          </a:prstGeom>
        </p:spPr>
        <p:txBody>
          <a:bodyPr wrap="none" lIns="0" tIns="0" rIns="0" bIns="0" rtlCol="0" anchor="t" anchorCtr="0">
            <a:spAutoFit/>
          </a:bodyPr>
          <a:lstStyle/>
          <a:p>
            <a:r>
              <a:rPr lang="en-GB" dirty="0">
                <a:solidFill>
                  <a:srgbClr val="0078D7"/>
                </a:solidFill>
                <a:latin typeface="+mj-lt"/>
              </a:rPr>
              <a:t>DevOps</a:t>
            </a:r>
          </a:p>
        </p:txBody>
      </p:sp>
      <p:pic>
        <p:nvPicPr>
          <p:cNvPr id="50" name="Picture 49" descr="A picture containing wheel, drawing&#10;&#10;Description automatically generated">
            <a:extLst>
              <a:ext uri="{FF2B5EF4-FFF2-40B4-BE49-F238E27FC236}">
                <a16:creationId xmlns:a16="http://schemas.microsoft.com/office/drawing/2014/main" id="{B946C0F4-E0CA-4654-8CC1-264E49B84D3A}"/>
              </a:ext>
            </a:extLst>
          </p:cNvPr>
          <p:cNvPicPr>
            <a:picLocks noChangeAspect="1"/>
          </p:cNvPicPr>
          <p:nvPr/>
        </p:nvPicPr>
        <p:blipFill rotWithShape="1">
          <a:blip r:embed="rId17">
            <a:extLst>
              <a:ext uri="{28A0092B-C50C-407E-A947-70E740481C1C}">
                <a14:useLocalDpi xmlns:a14="http://schemas.microsoft.com/office/drawing/2010/main" val="0"/>
              </a:ext>
            </a:extLst>
          </a:blip>
          <a:srcRect r="65857"/>
          <a:stretch/>
        </p:blipFill>
        <p:spPr>
          <a:xfrm>
            <a:off x="1898759" y="2432901"/>
            <a:ext cx="846904" cy="818356"/>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5CD12B9C-7796-4855-8D2E-7B84B511F7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42961" y="1638634"/>
            <a:ext cx="1785206" cy="69560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C0397E3-6BE6-468F-9887-BA7B0B9FB5C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71424"/>
          <a:stretch/>
        </p:blipFill>
        <p:spPr>
          <a:xfrm>
            <a:off x="9346842" y="4494964"/>
            <a:ext cx="617408" cy="922815"/>
          </a:xfrm>
          <a:prstGeom prst="rect">
            <a:avLst/>
          </a:prstGeom>
        </p:spPr>
      </p:pic>
      <p:pic>
        <p:nvPicPr>
          <p:cNvPr id="12" name="Picture 11" descr="A close up of a sign&#10;&#10;Description automatically generated">
            <a:extLst>
              <a:ext uri="{FF2B5EF4-FFF2-40B4-BE49-F238E27FC236}">
                <a16:creationId xmlns:a16="http://schemas.microsoft.com/office/drawing/2014/main" id="{3035F05B-72DF-4525-B328-1BCEF5E5D061}"/>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3675" b="-9919"/>
          <a:stretch/>
        </p:blipFill>
        <p:spPr>
          <a:xfrm>
            <a:off x="6596337" y="2302439"/>
            <a:ext cx="813237" cy="829094"/>
          </a:xfrm>
          <a:prstGeom prst="rect">
            <a:avLst/>
          </a:prstGeom>
        </p:spPr>
      </p:pic>
      <p:pic>
        <p:nvPicPr>
          <p:cNvPr id="14" name="Graphic 13">
            <a:extLst>
              <a:ext uri="{FF2B5EF4-FFF2-40B4-BE49-F238E27FC236}">
                <a16:creationId xmlns:a16="http://schemas.microsoft.com/office/drawing/2014/main" id="{33CCE65C-1A83-4363-AB12-03472957F58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75914" y="2401643"/>
            <a:ext cx="1097936" cy="818356"/>
          </a:xfrm>
          <a:prstGeom prst="rect">
            <a:avLst/>
          </a:prstGeom>
        </p:spPr>
      </p:pic>
      <p:pic>
        <p:nvPicPr>
          <p:cNvPr id="16" name="Graphic 15">
            <a:extLst>
              <a:ext uri="{FF2B5EF4-FFF2-40B4-BE49-F238E27FC236}">
                <a16:creationId xmlns:a16="http://schemas.microsoft.com/office/drawing/2014/main" id="{F539C608-DC33-471C-9667-D3FF7F5C5A91}"/>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20545"/>
          <a:stretch/>
        </p:blipFill>
        <p:spPr>
          <a:xfrm>
            <a:off x="10112974" y="1849762"/>
            <a:ext cx="1390989" cy="819355"/>
          </a:xfrm>
          <a:prstGeom prst="rect">
            <a:avLst/>
          </a:prstGeom>
        </p:spPr>
      </p:pic>
      <p:sp>
        <p:nvSpPr>
          <p:cNvPr id="17" name="Rectangle 16">
            <a:extLst>
              <a:ext uri="{FF2B5EF4-FFF2-40B4-BE49-F238E27FC236}">
                <a16:creationId xmlns:a16="http://schemas.microsoft.com/office/drawing/2014/main" id="{0A9CAF29-7657-4033-9494-996722395C47}"/>
              </a:ext>
            </a:extLst>
          </p:cNvPr>
          <p:cNvSpPr/>
          <p:nvPr/>
        </p:nvSpPr>
        <p:spPr>
          <a:xfrm>
            <a:off x="4482191" y="6235330"/>
            <a:ext cx="3228576" cy="584775"/>
          </a:xfrm>
          <a:prstGeom prst="rect">
            <a:avLst/>
          </a:prstGeom>
        </p:spPr>
        <p:txBody>
          <a:bodyPr wrap="none">
            <a:spAutoFit/>
          </a:bodyPr>
          <a:lstStyle/>
          <a:p>
            <a:r>
              <a:rPr lang="en-GB" sz="3200" dirty="0">
                <a:hlinkClick r:id="rId25"/>
              </a:rPr>
              <a:t>landscape.cncf.io</a:t>
            </a:r>
            <a:endParaRPr lang="en-GB" sz="3200" dirty="0"/>
          </a:p>
        </p:txBody>
      </p:sp>
      <p:sp>
        <p:nvSpPr>
          <p:cNvPr id="73" name="TextBox 72">
            <a:extLst>
              <a:ext uri="{FF2B5EF4-FFF2-40B4-BE49-F238E27FC236}">
                <a16:creationId xmlns:a16="http://schemas.microsoft.com/office/drawing/2014/main" id="{EDF2DDCA-4799-4664-A570-9E69EE76ACA3}"/>
              </a:ext>
            </a:extLst>
          </p:cNvPr>
          <p:cNvSpPr txBox="1"/>
          <p:nvPr/>
        </p:nvSpPr>
        <p:spPr>
          <a:xfrm>
            <a:off x="6940893" y="1366735"/>
            <a:ext cx="966290" cy="276999"/>
          </a:xfrm>
          <a:prstGeom prst="rect">
            <a:avLst/>
          </a:prstGeom>
        </p:spPr>
        <p:txBody>
          <a:bodyPr wrap="none" lIns="0" tIns="0" rIns="0" bIns="0" rtlCol="0" anchor="t" anchorCtr="0">
            <a:spAutoFit/>
          </a:bodyPr>
          <a:lstStyle/>
          <a:p>
            <a:r>
              <a:rPr lang="en-GB" dirty="0">
                <a:solidFill>
                  <a:srgbClr val="0078D7"/>
                </a:solidFill>
                <a:latin typeface="+mj-lt"/>
              </a:rPr>
              <a:t>Serverless</a:t>
            </a:r>
          </a:p>
        </p:txBody>
      </p:sp>
      <p:pic>
        <p:nvPicPr>
          <p:cNvPr id="19" name="Graphic 18">
            <a:extLst>
              <a:ext uri="{FF2B5EF4-FFF2-40B4-BE49-F238E27FC236}">
                <a16:creationId xmlns:a16="http://schemas.microsoft.com/office/drawing/2014/main" id="{9D7C1450-6228-4F22-86FF-541F676A78F4}"/>
              </a:ext>
            </a:extLst>
          </p:cNvPr>
          <p:cNvPicPr>
            <a:picLocks noChangeAspect="1"/>
          </p:cNvPicPr>
          <p:nvPr/>
        </p:nvPicPr>
        <p:blipFill rotWithShape="1">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r="59864"/>
          <a:stretch/>
        </p:blipFill>
        <p:spPr>
          <a:xfrm>
            <a:off x="4908478" y="1834761"/>
            <a:ext cx="772647" cy="995241"/>
          </a:xfrm>
          <a:prstGeom prst="rect">
            <a:avLst/>
          </a:prstGeom>
        </p:spPr>
      </p:pic>
      <p:sp>
        <p:nvSpPr>
          <p:cNvPr id="76" name="TextBox 75">
            <a:extLst>
              <a:ext uri="{FF2B5EF4-FFF2-40B4-BE49-F238E27FC236}">
                <a16:creationId xmlns:a16="http://schemas.microsoft.com/office/drawing/2014/main" id="{E69E7622-F9AB-4B36-8BF4-758998846716}"/>
              </a:ext>
            </a:extLst>
          </p:cNvPr>
          <p:cNvSpPr txBox="1"/>
          <p:nvPr/>
        </p:nvSpPr>
        <p:spPr>
          <a:xfrm>
            <a:off x="5027826" y="2830001"/>
            <a:ext cx="453650"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Flux</a:t>
            </a:r>
          </a:p>
        </p:txBody>
      </p:sp>
      <p:sp>
        <p:nvSpPr>
          <p:cNvPr id="20" name="Rectangle 19">
            <a:extLst>
              <a:ext uri="{FF2B5EF4-FFF2-40B4-BE49-F238E27FC236}">
                <a16:creationId xmlns:a16="http://schemas.microsoft.com/office/drawing/2014/main" id="{91B75801-E491-4059-8257-F68C33D3015D}"/>
              </a:ext>
            </a:extLst>
          </p:cNvPr>
          <p:cNvSpPr/>
          <p:nvPr/>
        </p:nvSpPr>
        <p:spPr>
          <a:xfrm>
            <a:off x="8987259" y="5443688"/>
            <a:ext cx="1013162" cy="276999"/>
          </a:xfrm>
          <a:prstGeom prst="rect">
            <a:avLst/>
          </a:prstGeom>
        </p:spPr>
        <p:txBody>
          <a:bodyPr wrap="none" lIns="0" tIns="0" rIns="0" bIns="0" rtlCol="0" anchor="t" anchorCtr="0">
            <a:spAutoFit/>
          </a:bodyPr>
          <a:lstStyle/>
          <a:p>
            <a:r>
              <a:rPr lang="en-GB" b="1" dirty="0" err="1">
                <a:solidFill>
                  <a:schemeClr val="bg1">
                    <a:lumMod val="25000"/>
                  </a:schemeClr>
                </a:solidFill>
              </a:rPr>
              <a:t>Portworx</a:t>
            </a:r>
            <a:endParaRPr lang="en-GB" b="1" dirty="0">
              <a:solidFill>
                <a:schemeClr val="bg1">
                  <a:lumMod val="25000"/>
                </a:schemeClr>
              </a:solidFill>
            </a:endParaRPr>
          </a:p>
        </p:txBody>
      </p:sp>
      <p:sp>
        <p:nvSpPr>
          <p:cNvPr id="77" name="TextBox 76">
            <a:extLst>
              <a:ext uri="{FF2B5EF4-FFF2-40B4-BE49-F238E27FC236}">
                <a16:creationId xmlns:a16="http://schemas.microsoft.com/office/drawing/2014/main" id="{8686238F-6323-4F25-887F-F85431CB6C98}"/>
              </a:ext>
            </a:extLst>
          </p:cNvPr>
          <p:cNvSpPr txBox="1"/>
          <p:nvPr/>
        </p:nvSpPr>
        <p:spPr>
          <a:xfrm>
            <a:off x="633301" y="2967813"/>
            <a:ext cx="1236557"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Gatekeeper</a:t>
            </a:r>
          </a:p>
        </p:txBody>
      </p:sp>
      <p:sp>
        <p:nvSpPr>
          <p:cNvPr id="78" name="TextBox 77">
            <a:extLst>
              <a:ext uri="{FF2B5EF4-FFF2-40B4-BE49-F238E27FC236}">
                <a16:creationId xmlns:a16="http://schemas.microsoft.com/office/drawing/2014/main" id="{C57A6393-47A2-40FA-8CC1-DABDB23FB427}"/>
              </a:ext>
            </a:extLst>
          </p:cNvPr>
          <p:cNvSpPr txBox="1"/>
          <p:nvPr/>
        </p:nvSpPr>
        <p:spPr>
          <a:xfrm>
            <a:off x="6528466" y="3106312"/>
            <a:ext cx="948978"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Kubeless</a:t>
            </a:r>
            <a:endParaRPr lang="en-GB" b="1" dirty="0"/>
          </a:p>
        </p:txBody>
      </p:sp>
    </p:spTree>
    <p:extLst>
      <p:ext uri="{BB962C8B-B14F-4D97-AF65-F5344CB8AC3E}">
        <p14:creationId xmlns:p14="http://schemas.microsoft.com/office/powerpoint/2010/main" val="3981684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1" y="1788140"/>
            <a:ext cx="9391650" cy="4850785"/>
          </a:xfrm>
        </p:spPr>
        <p:txBody>
          <a:bodyPr/>
          <a:lstStyle/>
          <a:p>
            <a:r>
              <a:rPr lang="en-GB" sz="2600" dirty="0"/>
              <a:t>Every object in Kubernetes and any interactions with </a:t>
            </a:r>
            <a:br>
              <a:rPr lang="en-GB" sz="2600" dirty="0"/>
            </a:br>
            <a:r>
              <a:rPr lang="en-GB" sz="2600" dirty="0"/>
              <a:t>the cluster are shaped by the API and the API spec</a:t>
            </a:r>
            <a:br>
              <a:rPr lang="en-GB" sz="2600" dirty="0"/>
            </a:br>
            <a:r>
              <a:rPr lang="en-GB" sz="2600" dirty="0"/>
              <a:t>	- YAML manifests schema</a:t>
            </a:r>
            <a:br>
              <a:rPr lang="en-GB" sz="2600" dirty="0"/>
            </a:br>
            <a:r>
              <a:rPr lang="en-GB" sz="2600" dirty="0"/>
              <a:t>	- </a:t>
            </a:r>
            <a:r>
              <a:rPr lang="en-GB" sz="2600" dirty="0">
                <a:latin typeface="Consolas" panose="020B0609020204030204" pitchFamily="49" charset="0"/>
              </a:rPr>
              <a:t>kubectl</a:t>
            </a:r>
            <a:r>
              <a:rPr lang="en-GB" sz="2600" dirty="0"/>
              <a:t> commands</a:t>
            </a:r>
          </a:p>
          <a:p>
            <a:r>
              <a:rPr lang="en-GB" sz="2600" dirty="0"/>
              <a:t>Served by the API server running on master node(s)</a:t>
            </a:r>
          </a:p>
          <a:p>
            <a:r>
              <a:rPr lang="en-GB" sz="2600" dirty="0"/>
              <a:t>Kubernetes version dependant</a:t>
            </a:r>
          </a:p>
          <a:p>
            <a:r>
              <a:rPr lang="en-GB" sz="2600" dirty="0"/>
              <a:t>Aggregated - hosts multiple APIs at multiple versions</a:t>
            </a:r>
          </a:p>
          <a:p>
            <a:r>
              <a:rPr lang="en-GB" sz="2600" dirty="0">
                <a:latin typeface="Consolas" panose="020B0609020204030204" pitchFamily="49" charset="0"/>
              </a:rPr>
              <a:t>kubectl proxy </a:t>
            </a:r>
            <a:r>
              <a:rPr lang="en-GB" sz="2600" dirty="0"/>
              <a:t>– Create a local tunnel to the API server</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0645" y="231267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Services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External access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1"/>
            <a:ext cx="8568013" cy="3973231"/>
          </a:xfrm>
        </p:spPr>
        <p:txBody>
          <a:bodyPr/>
          <a:lstStyle/>
          <a:p>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a:t>
            </a:r>
            <a:r>
              <a:rPr lang="en-GB" b="0" dirty="0">
                <a:latin typeface="+mj-lt"/>
              </a:rPr>
              <a:t> object is a </a:t>
            </a:r>
            <a:r>
              <a:rPr lang="en-GB" dirty="0">
                <a:latin typeface="+mj-lt"/>
              </a:rPr>
              <a:t>set of rules </a:t>
            </a:r>
            <a:r>
              <a:rPr lang="en-GB" b="0" dirty="0">
                <a:latin typeface="+mj-lt"/>
              </a:rPr>
              <a:t>picked up and implemented by the </a:t>
            </a:r>
            <a:r>
              <a:rPr lang="en-GB" b="0" i="1" dirty="0">
                <a:latin typeface="+mj-lt"/>
              </a:rPr>
              <a:t>Ingress Controller</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A large choice of controllers are available, e.g. NGINX</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503582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SIG project:  github.com/</a:t>
            </a:r>
            <a:r>
              <a:rPr lang="en-GB" b="0" dirty="0" err="1">
                <a:latin typeface="+mj-lt"/>
              </a:rPr>
              <a:t>kubernetes</a:t>
            </a:r>
            <a:r>
              <a:rPr lang="en-GB" b="0" dirty="0">
                <a:latin typeface="+mj-lt"/>
              </a:rPr>
              <a:t>-sig/external-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Automate issuing of TLS certs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50708"/>
            <a:ext cx="6790414" cy="3764282"/>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b="0" dirty="0">
                <a:latin typeface="+mj-lt"/>
              </a:rPr>
              <a:t>Project: https://cert-manager.io</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59" y="1514355"/>
            <a:ext cx="5098204" cy="3451837"/>
          </a:xfrm>
          <a:prstGeom prst="rect">
            <a:avLst/>
          </a:prstGeom>
        </p:spPr>
      </p:pic>
      <p:sp>
        <p:nvSpPr>
          <p:cNvPr id="7" name="Rectangle 6">
            <a:hlinkClick r:id="rId3"/>
            <a:extLst>
              <a:ext uri="{FF2B5EF4-FFF2-40B4-BE49-F238E27FC236}">
                <a16:creationId xmlns:a16="http://schemas.microsoft.com/office/drawing/2014/main" id="{77E4D135-96A8-4E75-8DC1-2DCAB14B3040}"/>
              </a:ext>
            </a:extLst>
          </p:cNvPr>
          <p:cNvSpPr/>
          <p:nvPr/>
        </p:nvSpPr>
        <p:spPr>
          <a:xfrm>
            <a:off x="8058588" y="454708"/>
            <a:ext cx="3707653" cy="338554"/>
          </a:xfrm>
          <a:prstGeom prst="rect">
            <a:avLst/>
          </a:prstGeom>
        </p:spPr>
        <p:txBody>
          <a:bodyPr wrap="square">
            <a:spAutoFit/>
          </a:bodyPr>
          <a:lstStyle/>
          <a:p>
            <a:r>
              <a:rPr lang="en-GB" sz="1600" dirty="0"/>
              <a:t>github.com/</a:t>
            </a:r>
            <a:r>
              <a:rPr lang="en-GB" sz="1600" dirty="0" err="1"/>
              <a:t>jetstack</a:t>
            </a:r>
            <a:r>
              <a:rPr lang="en-GB" sz="1600" dirty="0"/>
              <a:t>/cert-manager</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520" y="372337"/>
            <a:ext cx="540068" cy="540068"/>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Debugging and Troubleshooting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814162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F8DC82CD-5B72-41EC-80C8-C2C726792BDC}"/>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62E39EB8-E2B5-40F0-82B3-61DDBA1AC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3E2CA6F-768C-4BA9-90AE-4BFC3689486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008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frontend-58b84f7d7-fb6rg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frontend-58b84f7d7-fb6rg -- bash</a:t>
            </a:r>
          </a:p>
          <a:p>
            <a:pPr>
              <a:lnSpc>
                <a:spcPct val="100000"/>
              </a:lnSpc>
              <a:spcAft>
                <a:spcPts val="100"/>
              </a:spcAft>
            </a:pPr>
            <a:r>
              <a:rPr lang="en-GB" sz="1600" dirty="0">
                <a:solidFill>
                  <a:schemeClr val="tx1">
                    <a:lumMod val="85000"/>
                  </a:schemeClr>
                </a:solidFill>
              </a:rPr>
              <a:t>bash-4.4# ls -a</a:t>
            </a:r>
          </a:p>
          <a:p>
            <a:pPr>
              <a:lnSpc>
                <a:spcPct val="100000"/>
              </a:lnSpc>
              <a:spcAft>
                <a:spcPts val="100"/>
              </a:spcAft>
            </a:pPr>
            <a:r>
              <a:rPr lang="en-GB" sz="1600" dirty="0" err="1">
                <a:solidFill>
                  <a:schemeClr val="tx1">
                    <a:lumMod val="85000"/>
                  </a:schemeClr>
                </a:solidFill>
              </a:rPr>
              <a:t>node_modules</a:t>
            </a:r>
            <a:r>
              <a:rPr lang="en-GB" sz="1600" dirty="0">
                <a:solidFill>
                  <a:schemeClr val="tx1">
                    <a:lumMod val="85000"/>
                  </a:schemeClr>
                </a:solidFill>
              </a:rPr>
              <a:t>       </a:t>
            </a:r>
            <a:r>
              <a:rPr lang="en-GB" sz="1600" dirty="0" err="1">
                <a:solidFill>
                  <a:schemeClr val="tx1">
                    <a:lumMod val="85000"/>
                  </a:schemeClr>
                </a:solidFill>
              </a:rPr>
              <a:t>package.json</a:t>
            </a:r>
            <a:r>
              <a:rPr lang="en-GB" sz="1600" dirty="0">
                <a:solidFill>
                  <a:schemeClr val="tx1">
                    <a:lumMod val="85000"/>
                  </a:schemeClr>
                </a:solidFill>
              </a:rPr>
              <a:t>       server.js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bash-4.4# </a:t>
            </a:r>
            <a:r>
              <a:rPr lang="en-GB" sz="1600" dirty="0" err="1">
                <a:solidFill>
                  <a:schemeClr val="tx1">
                    <a:lumMod val="85000"/>
                  </a:schemeClr>
                </a:solidFill>
              </a:rPr>
              <a:t>uname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Linux</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5162550" cy="723900"/>
          </a:xfrm>
        </p:spPr>
        <p:txBody>
          <a:bodyPr>
            <a:normAutofit/>
          </a:bodyPr>
          <a:lstStyle/>
          <a:p>
            <a:r>
              <a:rPr lang="en-GB" dirty="0"/>
              <a:t>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Create </a:t>
            </a:r>
            <a:r>
              <a:rPr lang="en-GB" dirty="0">
                <a:solidFill>
                  <a:srgbClr val="4DB0FF"/>
                </a:solidFill>
              </a:rPr>
              <a:t>processes </a:t>
            </a:r>
            <a:r>
              <a:rPr lang="en-GB" dirty="0">
                <a:solidFill>
                  <a:srgbClr val="FFFFFF"/>
                </a:solidFill>
              </a:rPr>
              <a:t>in running containers</a:t>
            </a:r>
          </a:p>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dirty="0" err="1">
                <a:solidFill>
                  <a:srgbClr val="FFFFFF"/>
                </a:solidFill>
                <a:latin typeface="Consolas" panose="020B0609020204030204" pitchFamily="49" charset="0"/>
              </a:rPr>
              <a:t>sh</a:t>
            </a:r>
            <a:r>
              <a:rPr lang="en-GB" dirty="0">
                <a:solidFill>
                  <a:srgbClr val="FFFFFF"/>
                </a:solidFill>
              </a:rPr>
              <a:t> or </a:t>
            </a:r>
            <a:r>
              <a:rPr lang="en-GB" dirty="0">
                <a:solidFill>
                  <a:srgbClr val="FFFFFF"/>
                </a:solidFill>
                <a:latin typeface="Consolas" panose="020B0609020204030204" pitchFamily="49" charset="0"/>
              </a:rPr>
              <a:t>bash</a:t>
            </a:r>
            <a:r>
              <a:rPr lang="en-GB" dirty="0">
                <a:solidFill>
                  <a:srgbClr val="FFFFFF"/>
                </a:solidFill>
              </a:rPr>
              <a:t> to create an </a:t>
            </a:r>
            <a:r>
              <a:rPr lang="en-GB" dirty="0">
                <a:solidFill>
                  <a:srgbClr val="4DB0FF"/>
                </a:solidFill>
              </a:rPr>
              <a:t>interactive shell</a:t>
            </a:r>
          </a:p>
          <a:p>
            <a:pPr>
              <a:buClr>
                <a:srgbClr val="414241"/>
              </a:buClr>
            </a:pPr>
            <a:r>
              <a:rPr lang="en-GB" dirty="0">
                <a:solidFill>
                  <a:srgbClr val="FFFFFF"/>
                </a:solidFill>
              </a:rPr>
              <a:t>Can also run a single non-interactive command</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26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126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126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Advanced Pod Configuration</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429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What is Cloud Native?</a:t>
            </a:r>
          </a:p>
        </p:txBody>
      </p:sp>
      <p:sp>
        <p:nvSpPr>
          <p:cNvPr id="4" name="Content Placeholder 3">
            <a:extLst>
              <a:ext uri="{FF2B5EF4-FFF2-40B4-BE49-F238E27FC236}">
                <a16:creationId xmlns:a16="http://schemas.microsoft.com/office/drawing/2014/main" id="{E56521EB-6B7B-4719-833F-6081897F44FA}"/>
              </a:ext>
            </a:extLst>
          </p:cNvPr>
          <p:cNvSpPr>
            <a:spLocks noGrp="1"/>
          </p:cNvSpPr>
          <p:nvPr>
            <p:ph idx="32"/>
          </p:nvPr>
        </p:nvSpPr>
        <p:spPr>
          <a:xfrm>
            <a:off x="457200" y="1752600"/>
            <a:ext cx="11277599" cy="3352800"/>
          </a:xfrm>
        </p:spPr>
        <p:txBody>
          <a:bodyPr/>
          <a:lstStyle/>
          <a:p>
            <a:r>
              <a:rPr lang="en-GB" sz="2400" b="0" dirty="0">
                <a:solidFill>
                  <a:srgbClr val="414241"/>
                </a:solidFill>
              </a:rPr>
              <a:t>“Cloud native technologies empower organizations to build and run scalable applications in </a:t>
            </a:r>
            <a:r>
              <a:rPr lang="en-GB" sz="2400" b="0" dirty="0">
                <a:solidFill>
                  <a:srgbClr val="0099FF"/>
                </a:solidFill>
              </a:rPr>
              <a:t>modern, dynamic environments</a:t>
            </a:r>
            <a:r>
              <a:rPr lang="en-GB" sz="2400" b="0" dirty="0">
                <a:solidFill>
                  <a:srgbClr val="414241"/>
                </a:solidFill>
              </a:rPr>
              <a:t> such as public, private, and hybrid clouds. </a:t>
            </a:r>
            <a:r>
              <a:rPr lang="en-GB" sz="2400" b="0" dirty="0">
                <a:solidFill>
                  <a:srgbClr val="0099FF"/>
                </a:solidFill>
              </a:rPr>
              <a:t>Containers, service meshes, microservices</a:t>
            </a:r>
            <a:r>
              <a:rPr lang="en-GB" sz="2400" b="0" dirty="0">
                <a:solidFill>
                  <a:srgbClr val="414241"/>
                </a:solidFill>
              </a:rPr>
              <a:t>, immutable infrastructure, and declarative APIs exemplify this approach.</a:t>
            </a:r>
          </a:p>
          <a:p>
            <a:r>
              <a:rPr lang="en-GB" sz="2400" b="0" dirty="0">
                <a:solidFill>
                  <a:srgbClr val="414241"/>
                </a:solidFill>
              </a:rPr>
              <a:t>These techniques enable </a:t>
            </a:r>
            <a:r>
              <a:rPr lang="en-GB" sz="2400" b="0" dirty="0">
                <a:solidFill>
                  <a:srgbClr val="0099FF"/>
                </a:solidFill>
              </a:rPr>
              <a:t>loosely coupled systems </a:t>
            </a:r>
            <a:r>
              <a:rPr lang="en-GB" sz="2400" b="0" dirty="0">
                <a:solidFill>
                  <a:srgbClr val="414241"/>
                </a:solidFill>
              </a:rPr>
              <a:t>that are </a:t>
            </a:r>
            <a:r>
              <a:rPr lang="en-GB" sz="2400" b="0" dirty="0">
                <a:solidFill>
                  <a:srgbClr val="0099FF"/>
                </a:solidFill>
              </a:rPr>
              <a:t>resilient, manageable, and observable</a:t>
            </a:r>
            <a:r>
              <a:rPr lang="en-GB" sz="2400" b="0" dirty="0">
                <a:solidFill>
                  <a:srgbClr val="414241"/>
                </a:solidFill>
              </a:rPr>
              <a:t>. Combined with </a:t>
            </a:r>
            <a:r>
              <a:rPr lang="en-GB" sz="2400" b="0" dirty="0">
                <a:solidFill>
                  <a:srgbClr val="0099FF"/>
                </a:solidFill>
              </a:rPr>
              <a:t>robust automation</a:t>
            </a:r>
            <a:r>
              <a:rPr lang="en-GB" sz="2400" b="0" dirty="0">
                <a:solidFill>
                  <a:srgbClr val="414241"/>
                </a:solidFill>
              </a:rPr>
              <a:t>, they allow engineers to make high-impact changes frequently and predictably with minimal toil.”</a:t>
            </a:r>
          </a:p>
          <a:p>
            <a:endParaRPr lang="en-GB" sz="2400" dirty="0">
              <a:solidFill>
                <a:srgbClr val="414241"/>
              </a:solidFill>
            </a:endParaRPr>
          </a:p>
        </p:txBody>
      </p:sp>
      <p:pic>
        <p:nvPicPr>
          <p:cNvPr id="9" name="Picture 8">
            <a:extLst>
              <a:ext uri="{FF2B5EF4-FFF2-40B4-BE49-F238E27FC236}">
                <a16:creationId xmlns:a16="http://schemas.microsoft.com/office/drawing/2014/main" id="{1FF161A4-A8CB-4941-BB9B-A67FA8DC4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25" y="5429250"/>
            <a:ext cx="5238750" cy="1428750"/>
          </a:xfrm>
          <a:prstGeom prst="rect">
            <a:avLst/>
          </a:prstGeom>
        </p:spPr>
      </p:pic>
    </p:spTree>
    <p:extLst>
      <p:ext uri="{BB962C8B-B14F-4D97-AF65-F5344CB8AC3E}">
        <p14:creationId xmlns:p14="http://schemas.microsoft.com/office/powerpoint/2010/main" val="2963375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744566" y="981569"/>
            <a:ext cx="5191992" cy="3067050"/>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a:t>
            </a:r>
            <a:r>
              <a:rPr lang="en-GB" sz="1600" dirty="0" err="1">
                <a:solidFill>
                  <a:srgbClr val="92D050"/>
                </a:solidFill>
              </a:rPr>
              <a:t>nginx</a:t>
            </a:r>
            <a:endParaRPr lang="en-GB" sz="1600" dirty="0">
              <a:solidFill>
                <a:srgbClr val="92D050"/>
              </a:solidFill>
            </a:endParaRP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a:t>
            </a:r>
            <a:r>
              <a:rPr lang="en-GB" sz="1600" dirty="0" err="1">
                <a:solidFill>
                  <a:srgbClr val="FFFF00"/>
                </a:solidFill>
              </a:rPr>
              <a:t>nginx</a:t>
            </a:r>
            <a:r>
              <a:rPr lang="en-GB" sz="1600" dirty="0">
                <a:solidFill>
                  <a:srgbClr val="FFFF00"/>
                </a:solidFill>
              </a:rPr>
              <a:t>"]</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4" name="Rectangle: Rounded Corners 13">
            <a:extLst>
              <a:ext uri="{FF2B5EF4-FFF2-40B4-BE49-F238E27FC236}">
                <a16:creationId xmlns:a16="http://schemas.microsoft.com/office/drawing/2014/main" id="{B3FFF297-CB64-4199-BB53-E28AF3645206}"/>
              </a:ext>
            </a:extLst>
          </p:cNvPr>
          <p:cNvSpPr/>
          <p:nvPr/>
        </p:nvSpPr>
        <p:spPr>
          <a:xfrm>
            <a:off x="5229225" y="3853435"/>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5438776"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6846745"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5415775" y="3962393"/>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5445707" y="5760495"/>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5790335" y="5396068"/>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7205235" y="5381685"/>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 count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 </a:t>
            </a:r>
            <a:r>
              <a:rPr lang="en-GB" b="0" dirty="0">
                <a:latin typeface="+mj-lt"/>
              </a:rPr>
              <a:t>(</a:t>
            </a: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7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Extending Kubernetes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a:xfrm>
            <a:off x="8797161" y="5943600"/>
            <a:ext cx="3242439" cy="685801"/>
          </a:xfrm>
        </p:spPr>
        <p:txBody>
          <a:bodyPr/>
          <a:lstStyle/>
          <a:p>
            <a:r>
              <a:rPr lang="en-GB" sz="3600" dirty="0"/>
              <a:t>Extra Advanced</a:t>
            </a:r>
          </a:p>
        </p:txBody>
      </p:sp>
    </p:spTree>
    <p:extLst>
      <p:ext uri="{BB962C8B-B14F-4D97-AF65-F5344CB8AC3E}">
        <p14:creationId xmlns:p14="http://schemas.microsoft.com/office/powerpoint/2010/main" val="180131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aptop_E770" title="Icon of a laptop">
            <a:extLst>
              <a:ext uri="{FF2B5EF4-FFF2-40B4-BE49-F238E27FC236}">
                <a16:creationId xmlns:a16="http://schemas.microsoft.com/office/drawing/2014/main" id="{E9D4E899-8AFF-4FD2-8D1E-A7CF05BFAF15}"/>
              </a:ext>
            </a:extLst>
          </p:cNvPr>
          <p:cNvSpPr>
            <a:spLocks noChangeAspect="1" noEditPoints="1"/>
          </p:cNvSpPr>
          <p:nvPr/>
        </p:nvSpPr>
        <p:spPr bwMode="auto">
          <a:xfrm>
            <a:off x="1789859" y="2576479"/>
            <a:ext cx="3846374" cy="25665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3" name="speech_2" title="Icon of a chat bubble">
            <a:extLst>
              <a:ext uri="{FF2B5EF4-FFF2-40B4-BE49-F238E27FC236}">
                <a16:creationId xmlns:a16="http://schemas.microsoft.com/office/drawing/2014/main" id="{5382AFD0-288A-4952-B3DE-CC08CC899F59}"/>
              </a:ext>
            </a:extLst>
          </p:cNvPr>
          <p:cNvSpPr>
            <a:spLocks noChangeAspect="1" noEditPoints="1"/>
          </p:cNvSpPr>
          <p:nvPr/>
        </p:nvSpPr>
        <p:spPr bwMode="auto">
          <a:xfrm>
            <a:off x="7860812" y="2087743"/>
            <a:ext cx="2273527" cy="201974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people_4" title="Icon of a person">
            <a:extLst>
              <a:ext uri="{FF2B5EF4-FFF2-40B4-BE49-F238E27FC236}">
                <a16:creationId xmlns:a16="http://schemas.microsoft.com/office/drawing/2014/main" id="{2FC781EF-5CCB-4A3A-BAA4-86B64C704E1D}"/>
              </a:ext>
            </a:extLst>
          </p:cNvPr>
          <p:cNvSpPr>
            <a:spLocks noChangeAspect="1" noEditPoints="1"/>
          </p:cNvSpPr>
          <p:nvPr/>
        </p:nvSpPr>
        <p:spPr bwMode="auto">
          <a:xfrm>
            <a:off x="6660740" y="3570185"/>
            <a:ext cx="1395109" cy="15597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 name="TextBox 2">
            <a:extLst>
              <a:ext uri="{FF2B5EF4-FFF2-40B4-BE49-F238E27FC236}">
                <a16:creationId xmlns:a16="http://schemas.microsoft.com/office/drawing/2014/main" id="{BAE580C8-F1F7-436B-805A-31974EBAFC58}"/>
              </a:ext>
            </a:extLst>
          </p:cNvPr>
          <p:cNvSpPr txBox="1"/>
          <p:nvPr/>
        </p:nvSpPr>
        <p:spPr>
          <a:xfrm>
            <a:off x="7869094" y="2348439"/>
            <a:ext cx="2314722" cy="1018318"/>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OK great,</a:t>
            </a:r>
          </a:p>
          <a:p>
            <a:pPr>
              <a:lnSpc>
                <a:spcPct val="90000"/>
              </a:lnSpc>
              <a:spcAft>
                <a:spcPts val="588"/>
              </a:spcAft>
            </a:pPr>
            <a:r>
              <a:rPr lang="en-GB" sz="2353" dirty="0">
                <a:gradFill>
                  <a:gsLst>
                    <a:gs pos="2917">
                      <a:schemeClr val="tx1"/>
                    </a:gs>
                    <a:gs pos="30000">
                      <a:schemeClr val="tx1"/>
                    </a:gs>
                  </a:gsLst>
                  <a:lin ang="5400000" scaled="0"/>
                </a:gradFill>
              </a:rPr>
              <a:t>But now what?</a:t>
            </a:r>
          </a:p>
        </p:txBody>
      </p:sp>
      <p:sp>
        <p:nvSpPr>
          <p:cNvPr id="6" name="Rectangle 5">
            <a:extLst>
              <a:ext uri="{FF2B5EF4-FFF2-40B4-BE49-F238E27FC236}">
                <a16:creationId xmlns:a16="http://schemas.microsoft.com/office/drawing/2014/main" id="{B06BEEEE-9782-429D-B233-A60C290A2601}"/>
              </a:ext>
            </a:extLst>
          </p:cNvPr>
          <p:cNvSpPr/>
          <p:nvPr/>
        </p:nvSpPr>
        <p:spPr bwMode="auto">
          <a:xfrm>
            <a:off x="2351258" y="2621489"/>
            <a:ext cx="2728483" cy="171171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55CE70D-7C28-44F9-8174-43CD39A34F55}"/>
              </a:ext>
            </a:extLst>
          </p:cNvPr>
          <p:cNvSpPr txBox="1"/>
          <p:nvPr/>
        </p:nvSpPr>
        <p:spPr>
          <a:xfrm>
            <a:off x="2292945" y="2924329"/>
            <a:ext cx="2851314" cy="1104318"/>
          </a:xfrm>
          <a:prstGeom prst="rect">
            <a:avLst/>
          </a:prstGeom>
          <a:noFill/>
        </p:spPr>
        <p:txBody>
          <a:bodyPr wrap="none" lIns="179285" tIns="143428" rIns="179285" bIns="143428" rtlCol="0">
            <a:spAutoFit/>
          </a:bodyPr>
          <a:lstStyle/>
          <a:p>
            <a:pPr>
              <a:lnSpc>
                <a:spcPct val="90000"/>
              </a:lnSpc>
              <a:spcAft>
                <a:spcPts val="588"/>
              </a:spcAft>
            </a:pPr>
            <a:r>
              <a:rPr lang="en-GB" sz="1961" dirty="0">
                <a:solidFill>
                  <a:srgbClr val="92D050"/>
                </a:solidFill>
                <a:latin typeface="Consolas" panose="020B0609020204030204" pitchFamily="49" charset="0"/>
              </a:rPr>
              <a:t>$ docker run </a:t>
            </a:r>
            <a:r>
              <a:rPr lang="en-GB" sz="1961" dirty="0" err="1">
                <a:solidFill>
                  <a:srgbClr val="92D050"/>
                </a:solidFill>
                <a:latin typeface="Consolas" panose="020B0609020204030204" pitchFamily="49" charset="0"/>
              </a:rPr>
              <a:t>myapp</a:t>
            </a:r>
            <a:br>
              <a:rPr lang="en-GB" sz="1961" dirty="0">
                <a:solidFill>
                  <a:srgbClr val="92D050"/>
                </a:solidFill>
                <a:latin typeface="Consolas" panose="020B0609020204030204" pitchFamily="49" charset="0"/>
              </a:rPr>
            </a:br>
            <a:br>
              <a:rPr lang="en-GB" sz="1961" dirty="0">
                <a:solidFill>
                  <a:srgbClr val="92D050"/>
                </a:solidFill>
                <a:latin typeface="Consolas" panose="020B0609020204030204" pitchFamily="49" charset="0"/>
              </a:rPr>
            </a:br>
            <a:r>
              <a:rPr lang="en-GB" sz="1961" dirty="0">
                <a:solidFill>
                  <a:srgbClr val="92D050"/>
                </a:solidFill>
                <a:latin typeface="Consolas" panose="020B0609020204030204" pitchFamily="49" charset="0"/>
              </a:rPr>
              <a:t>$ docker </a:t>
            </a:r>
            <a:r>
              <a:rPr lang="en-GB" sz="1961" dirty="0" err="1">
                <a:solidFill>
                  <a:srgbClr val="92D050"/>
                </a:solidFill>
                <a:latin typeface="Consolas" panose="020B0609020204030204" pitchFamily="49" charset="0"/>
              </a:rPr>
              <a:t>ps</a:t>
            </a:r>
            <a:endParaRPr lang="en-GB" sz="1961" dirty="0">
              <a:solidFill>
                <a:srgbClr val="92D050"/>
              </a:solidFill>
              <a:latin typeface="Consolas" panose="020B0609020204030204" pitchFamily="49" charset="0"/>
            </a:endParaRPr>
          </a:p>
        </p:txBody>
      </p:sp>
      <p:sp>
        <p:nvSpPr>
          <p:cNvPr id="2" name="Title 1">
            <a:extLst>
              <a:ext uri="{FF2B5EF4-FFF2-40B4-BE49-F238E27FC236}">
                <a16:creationId xmlns:a16="http://schemas.microsoft.com/office/drawing/2014/main" id="{E4300F63-7A05-48A9-9831-85931C2E8480}"/>
              </a:ext>
            </a:extLst>
          </p:cNvPr>
          <p:cNvSpPr>
            <a:spLocks noGrp="1"/>
          </p:cNvSpPr>
          <p:nvPr>
            <p:ph type="title"/>
          </p:nvPr>
        </p:nvSpPr>
        <p:spPr/>
        <p:txBody>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1997796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Extend the Kubernetes API and object model</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Extend Kubernetes with new entities and data models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Custom Resources Definitions (CRDs)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sz="2500" b="0" dirty="0">
                <a:latin typeface="+mj-lt"/>
              </a:rPr>
              <a:t>An </a:t>
            </a:r>
            <a:r>
              <a:rPr lang="en-GB" sz="2500" dirty="0">
                <a:latin typeface="+mj-lt"/>
              </a:rPr>
              <a:t>extension</a:t>
            </a:r>
            <a:r>
              <a:rPr lang="en-GB" sz="2500" b="0" dirty="0">
                <a:latin typeface="+mj-lt"/>
              </a:rPr>
              <a:t> of the Kubernetes API that is not available in a default Kubernetes installation</a:t>
            </a:r>
          </a:p>
          <a:p>
            <a:r>
              <a:rPr lang="en-GB" sz="2500" b="0" dirty="0">
                <a:latin typeface="+mj-lt"/>
              </a:rPr>
              <a:t>Can represent application specific or generalised entities, e.g. </a:t>
            </a:r>
            <a:r>
              <a:rPr lang="en-GB" sz="2500" b="0" i="1" dirty="0" err="1">
                <a:latin typeface="+mj-lt"/>
              </a:rPr>
              <a:t>BackupJob</a:t>
            </a:r>
            <a:r>
              <a:rPr lang="en-GB" sz="2500" b="0" dirty="0">
                <a:latin typeface="+mj-lt"/>
              </a:rPr>
              <a:t>, </a:t>
            </a:r>
            <a:r>
              <a:rPr lang="en-GB" sz="2500" b="0" i="1" dirty="0">
                <a:latin typeface="+mj-lt"/>
              </a:rPr>
              <a:t>Report</a:t>
            </a:r>
            <a:r>
              <a:rPr lang="en-GB" sz="2500" b="0" dirty="0">
                <a:latin typeface="+mj-lt"/>
              </a:rPr>
              <a:t> </a:t>
            </a:r>
          </a:p>
          <a:p>
            <a:r>
              <a:rPr lang="en-GB" sz="2500" b="0" dirty="0">
                <a:latin typeface="+mj-lt"/>
              </a:rPr>
              <a:t>A CRD is schema &amp; state – </a:t>
            </a:r>
            <a:r>
              <a:rPr lang="en-GB" sz="2500" dirty="0">
                <a:latin typeface="+mj-lt"/>
              </a:rPr>
              <a:t>doesn’t define behaviour</a:t>
            </a:r>
          </a:p>
          <a:p>
            <a:r>
              <a:rPr lang="en-GB" sz="2500" b="0" dirty="0">
                <a:latin typeface="+mj-lt"/>
              </a:rPr>
              <a:t>Manage via the API &amp; </a:t>
            </a:r>
            <a:r>
              <a:rPr lang="en-GB" sz="2500" b="0" dirty="0" err="1">
                <a:latin typeface="+mj-lt"/>
              </a:rPr>
              <a:t>kubectl</a:t>
            </a:r>
            <a:r>
              <a:rPr lang="en-GB" sz="2500" b="0" dirty="0">
                <a:latin typeface="+mj-lt"/>
              </a:rPr>
              <a:t> same as standard </a:t>
            </a:r>
            <a:br>
              <a:rPr lang="en-GB" sz="2500" b="0" dirty="0">
                <a:latin typeface="+mj-lt"/>
              </a:rPr>
            </a:br>
            <a:r>
              <a:rPr lang="en-GB" sz="2500" b="0" dirty="0">
                <a:latin typeface="+mj-lt"/>
              </a:rPr>
              <a:t>built-in resource types</a:t>
            </a:r>
          </a:p>
        </p:txBody>
      </p:sp>
      <p:sp>
        <p:nvSpPr>
          <p:cNvPr id="9" name="TextBox 8">
            <a:extLst>
              <a:ext uri="{FF2B5EF4-FFF2-40B4-BE49-F238E27FC236}">
                <a16:creationId xmlns:a16="http://schemas.microsoft.com/office/drawing/2014/main" id="{61A524BE-5B10-49E6-A130-FCD8007E6F05}"/>
              </a:ext>
            </a:extLst>
          </p:cNvPr>
          <p:cNvSpPr txBox="1"/>
          <p:nvPr/>
        </p:nvSpPr>
        <p:spPr>
          <a:xfrm>
            <a:off x="7827636" y="1324435"/>
            <a:ext cx="4145467" cy="2926543"/>
          </a:xfrm>
          <a:prstGeom prst="rect">
            <a:avLst/>
          </a:prstGeom>
          <a:solidFill>
            <a:schemeClr val="bg2">
              <a:lumMod val="95000"/>
            </a:schemeClr>
          </a:solidFill>
        </p:spPr>
        <p:txBody>
          <a:bodyPr wrap="none" lIns="108000" tIns="108000" rIns="108000" bIns="108000" rtlCol="0" anchor="t" anchorCtr="0">
            <a:spAutoFit/>
          </a:bodyPr>
          <a:lstStyle/>
          <a:p>
            <a:r>
              <a:rPr lang="en-GB" sz="1600" dirty="0" err="1">
                <a:latin typeface="Consolas" panose="020B0609020204030204" pitchFamily="49" charset="0"/>
              </a:rPr>
              <a:t>apiVersion</a:t>
            </a:r>
            <a:r>
              <a:rPr lang="en-GB" sz="1600" dirty="0">
                <a:latin typeface="Consolas" panose="020B0609020204030204" pitchFamily="49" charset="0"/>
              </a:rPr>
              <a:t>: apiextensions.k8s.io/v1</a:t>
            </a:r>
          </a:p>
          <a:p>
            <a:r>
              <a:rPr lang="en-GB" sz="1600" dirty="0">
                <a:latin typeface="Consolas" panose="020B0609020204030204" pitchFamily="49" charset="0"/>
              </a:rPr>
              <a:t>kind: </a:t>
            </a:r>
            <a:r>
              <a:rPr lang="en-GB" sz="1600" dirty="0" err="1">
                <a:latin typeface="Consolas" panose="020B0609020204030204" pitchFamily="49" charset="0"/>
              </a:rPr>
              <a:t>CustomResourceDefinition</a:t>
            </a:r>
            <a:endParaRPr lang="en-GB" sz="1600" dirty="0">
              <a:latin typeface="Consolas" panose="020B0609020204030204" pitchFamily="49" charset="0"/>
            </a:endParaRPr>
          </a:p>
          <a:p>
            <a:r>
              <a:rPr lang="en-GB" sz="1600" dirty="0">
                <a:latin typeface="Consolas" panose="020B0609020204030204" pitchFamily="49" charset="0"/>
              </a:rPr>
              <a:t>spec:</a:t>
            </a:r>
          </a:p>
          <a:p>
            <a:r>
              <a:rPr lang="en-GB" sz="1600" dirty="0">
                <a:latin typeface="Consolas" panose="020B0609020204030204" pitchFamily="49" charset="0"/>
              </a:rPr>
              <a:t>  names:</a:t>
            </a:r>
          </a:p>
          <a:p>
            <a:r>
              <a:rPr lang="en-GB" sz="1600" dirty="0">
                <a:latin typeface="Consolas" panose="020B0609020204030204" pitchFamily="49" charset="0"/>
              </a:rPr>
              <a:t>    plural: pets</a:t>
            </a:r>
          </a:p>
          <a:p>
            <a:r>
              <a:rPr lang="en-GB" sz="1600" dirty="0">
                <a:latin typeface="Consolas" panose="020B0609020204030204" pitchFamily="49" charset="0"/>
              </a:rPr>
              <a:t>    kind: Pet</a:t>
            </a:r>
          </a:p>
          <a:p>
            <a:r>
              <a:rPr lang="en-GB" sz="1600" dirty="0">
                <a:latin typeface="Consolas" panose="020B0609020204030204" pitchFamily="49" charset="0"/>
              </a:rPr>
              <a:t>openAPIV3Schema:</a:t>
            </a:r>
          </a:p>
          <a:p>
            <a:r>
              <a:rPr lang="en-GB" sz="1600" dirty="0">
                <a:latin typeface="Consolas" panose="020B0609020204030204" pitchFamily="49" charset="0"/>
              </a:rPr>
              <a:t>  type: object</a:t>
            </a:r>
          </a:p>
          <a:p>
            <a:r>
              <a:rPr lang="en-GB" sz="1600" dirty="0">
                <a:latin typeface="Consolas" panose="020B0609020204030204" pitchFamily="49" charset="0"/>
              </a:rPr>
              <a:t>  properties:</a:t>
            </a:r>
          </a:p>
          <a:p>
            <a:r>
              <a:rPr lang="en-GB" sz="1600" dirty="0">
                <a:latin typeface="Consolas" panose="020B0609020204030204" pitchFamily="49" charset="0"/>
              </a:rPr>
              <a:t>    </a:t>
            </a:r>
            <a:r>
              <a:rPr lang="en-GB" sz="1600" dirty="0" err="1">
                <a:latin typeface="Consolas" panose="020B0609020204030204" pitchFamily="49" charset="0"/>
              </a:rPr>
              <a:t>petName</a:t>
            </a:r>
            <a:r>
              <a:rPr lang="en-GB" sz="1600" dirty="0">
                <a:latin typeface="Consolas" panose="020B0609020204030204" pitchFamily="49" charset="0"/>
              </a:rPr>
              <a:t>:</a:t>
            </a:r>
          </a:p>
          <a:p>
            <a:r>
              <a:rPr lang="en-GB" sz="1600" dirty="0">
                <a:latin typeface="Consolas" panose="020B0609020204030204" pitchFamily="49" charset="0"/>
              </a:rPr>
              <a:t>      type: string</a:t>
            </a:r>
          </a:p>
        </p:txBody>
      </p:sp>
      <p:sp>
        <p:nvSpPr>
          <p:cNvPr id="15" name="TextBox 14">
            <a:extLst>
              <a:ext uri="{FF2B5EF4-FFF2-40B4-BE49-F238E27FC236}">
                <a16:creationId xmlns:a16="http://schemas.microsoft.com/office/drawing/2014/main" id="{C96887B7-CC89-4F7A-90EF-3FD5316D8D32}"/>
              </a:ext>
            </a:extLst>
          </p:cNvPr>
          <p:cNvSpPr txBox="1"/>
          <p:nvPr/>
        </p:nvSpPr>
        <p:spPr>
          <a:xfrm>
            <a:off x="7945586" y="4497148"/>
            <a:ext cx="2694107" cy="708654"/>
          </a:xfrm>
          <a:prstGeom prst="roundRect">
            <a:avLst>
              <a:gd name="adj" fmla="val 5914"/>
            </a:avLst>
          </a:prstGeom>
          <a:solidFill>
            <a:schemeClr val="bg1">
              <a:lumMod val="10000"/>
            </a:schemeClr>
          </a:solidFill>
          <a:ln w="57150">
            <a:solidFill>
              <a:srgbClr val="0078CF"/>
            </a:solidFill>
          </a:ln>
        </p:spPr>
        <p:txBody>
          <a:bodyPr wrap="none" lIns="180000" tIns="180000" rIns="180000" bIns="180000" rtlCol="0" anchor="t" anchorCtr="0">
            <a:spAutoFit/>
          </a:bodyPr>
          <a:lstStyle/>
          <a:p>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kubectl</a:t>
            </a:r>
            <a:r>
              <a:rPr lang="en-GB" dirty="0">
                <a:solidFill>
                  <a:srgbClr val="92D050"/>
                </a:solidFill>
                <a:latin typeface="Consolas" panose="020B0609020204030204" pitchFamily="49" charset="0"/>
              </a:rPr>
              <a:t> get pets</a:t>
            </a:r>
          </a:p>
        </p:txBody>
      </p:sp>
    </p:spTree>
    <p:extLst>
      <p:ext uri="{BB962C8B-B14F-4D97-AF65-F5344CB8AC3E}">
        <p14:creationId xmlns:p14="http://schemas.microsoft.com/office/powerpoint/2010/main" val="1329390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9191625" cy="397466"/>
          </a:xfrm>
        </p:spPr>
        <p:txBody>
          <a:bodyPr>
            <a:normAutofit/>
          </a:bodyPr>
          <a:lstStyle/>
          <a:p>
            <a:r>
              <a:rPr lang="en-GB" dirty="0">
                <a:solidFill>
                  <a:srgbClr val="0078D7"/>
                </a:solidFill>
              </a:rPr>
              <a:t>The Operator pattern: CRD + Custom Controller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A common and easily understood way to extend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Operators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An operator is custom controller that acts on a given set of CRDs – defines behaviour</a:t>
            </a:r>
          </a:p>
          <a:p>
            <a:r>
              <a:rPr lang="en-GB" b="0" dirty="0">
                <a:latin typeface="+mj-lt"/>
              </a:rPr>
              <a:t>Controller is run as a regular pod &amp; deployment</a:t>
            </a:r>
          </a:p>
          <a:p>
            <a:r>
              <a:rPr lang="en-GB" b="0" dirty="0">
                <a:latin typeface="+mj-lt"/>
              </a:rPr>
              <a:t>Custom operator reconciler code subscribes to the Kubernetes API &amp; watches for CRD changes</a:t>
            </a:r>
          </a:p>
        </p:txBody>
      </p:sp>
      <p:sp>
        <p:nvSpPr>
          <p:cNvPr id="39" name="TextBox 38">
            <a:extLst>
              <a:ext uri="{FF2B5EF4-FFF2-40B4-BE49-F238E27FC236}">
                <a16:creationId xmlns:a16="http://schemas.microsoft.com/office/drawing/2014/main" id="{D2D6EAFA-153F-4D7C-A7F6-227241EDBA05}"/>
              </a:ext>
            </a:extLst>
          </p:cNvPr>
          <p:cNvSpPr txBox="1"/>
          <p:nvPr/>
        </p:nvSpPr>
        <p:spPr>
          <a:xfrm>
            <a:off x="6160326" y="4242141"/>
            <a:ext cx="2805401" cy="1264772"/>
          </a:xfrm>
          <a:prstGeom prst="rect">
            <a:avLst/>
          </a:prstGeom>
          <a:solidFill>
            <a:srgbClr val="F7F7F7"/>
          </a:solidFill>
        </p:spPr>
        <p:txBody>
          <a:bodyPr wrap="square" lIns="72000" tIns="72000" rIns="72000" bIns="72000">
            <a:noAutofit/>
          </a:bodyPr>
          <a:lstStyle/>
          <a:p>
            <a:r>
              <a:rPr lang="en-GB" dirty="0"/>
              <a:t>Discover &amp; use: </a:t>
            </a:r>
            <a:endParaRPr lang="en-GB" dirty="0">
              <a:solidFill>
                <a:srgbClr val="0478D6"/>
              </a:solidFill>
              <a:hlinkClick r:id="rId2">
                <a:extLst>
                  <a:ext uri="{A12FA001-AC4F-418D-AE19-62706E023703}">
                    <ahyp:hlinkClr xmlns:ahyp="http://schemas.microsoft.com/office/drawing/2018/hyperlinkcolor" val="tx"/>
                  </a:ext>
                </a:extLst>
              </a:hlinkClick>
            </a:endParaRPr>
          </a:p>
          <a:p>
            <a:pPr marL="285750" indent="-285750">
              <a:buFontTx/>
              <a:buChar char="-"/>
            </a:pPr>
            <a:r>
              <a:rPr lang="en-GB" dirty="0">
                <a:solidFill>
                  <a:srgbClr val="0478D6"/>
                </a:solidFill>
                <a:hlinkClick r:id="rId2">
                  <a:extLst>
                    <a:ext uri="{A12FA001-AC4F-418D-AE19-62706E023703}">
                      <ahyp:hlinkClr xmlns:ahyp="http://schemas.microsoft.com/office/drawing/2018/hyperlinkcolor" val="tx"/>
                    </a:ext>
                  </a:extLst>
                </a:hlinkClick>
              </a:rPr>
              <a:t>artifacth</a:t>
            </a:r>
            <a:r>
              <a:rPr lang="en-GB" dirty="0">
                <a:solidFill>
                  <a:srgbClr val="0078CF"/>
                </a:solidFill>
                <a:hlinkClick r:id="rId2">
                  <a:extLst>
                    <a:ext uri="{A12FA001-AC4F-418D-AE19-62706E023703}">
                      <ahyp:hlinkClr xmlns:ahyp="http://schemas.microsoft.com/office/drawing/2018/hyperlinkcolor" val="tx"/>
                    </a:ext>
                  </a:extLst>
                </a:hlinkClick>
              </a:rPr>
              <a:t>ub.io</a:t>
            </a:r>
            <a:endParaRPr lang="en-GB" dirty="0">
              <a:solidFill>
                <a:srgbClr val="0078CF"/>
              </a:solidFill>
            </a:endParaRPr>
          </a:p>
          <a:p>
            <a:pPr marL="285750" indent="-285750">
              <a:buFontTx/>
              <a:buChar char="-"/>
            </a:pPr>
            <a:r>
              <a:rPr lang="en-GB" dirty="0">
                <a:solidFill>
                  <a:srgbClr val="0078CF"/>
                </a:solidFill>
                <a:hlinkClick r:id="rId3">
                  <a:extLst>
                    <a:ext uri="{A12FA001-AC4F-418D-AE19-62706E023703}">
                      <ahyp:hlinkClr xmlns:ahyp="http://schemas.microsoft.com/office/drawing/2018/hyperlinkcolor" val="tx"/>
                    </a:ext>
                  </a:extLst>
                </a:hlinkClick>
              </a:rPr>
              <a:t>operatorhub.io</a:t>
            </a:r>
            <a:endParaRPr lang="en-GB" dirty="0">
              <a:solidFill>
                <a:srgbClr val="0078CF"/>
              </a:solidFill>
            </a:endParaRPr>
          </a:p>
        </p:txBody>
      </p:sp>
      <p:sp>
        <p:nvSpPr>
          <p:cNvPr id="7" name="TextBox 6">
            <a:extLst>
              <a:ext uri="{FF2B5EF4-FFF2-40B4-BE49-F238E27FC236}">
                <a16:creationId xmlns:a16="http://schemas.microsoft.com/office/drawing/2014/main" id="{D6ED0DE7-ACE0-4E40-AD9A-CA95B7BD7602}"/>
              </a:ext>
            </a:extLst>
          </p:cNvPr>
          <p:cNvSpPr txBox="1"/>
          <p:nvPr/>
        </p:nvSpPr>
        <p:spPr>
          <a:xfrm>
            <a:off x="9115130" y="4245192"/>
            <a:ext cx="2805401" cy="1264772"/>
          </a:xfrm>
          <a:prstGeom prst="rect">
            <a:avLst/>
          </a:prstGeom>
          <a:solidFill>
            <a:srgbClr val="F7F7F7"/>
          </a:solidFill>
        </p:spPr>
        <p:txBody>
          <a:bodyPr wrap="square" lIns="72000" tIns="72000" rIns="72000" bIns="72000" rtlCol="0" anchor="t" anchorCtr="0">
            <a:noAutofit/>
          </a:bodyPr>
          <a:lstStyle/>
          <a:p>
            <a:r>
              <a:rPr lang="en-GB" dirty="0"/>
              <a:t>Build your own:</a:t>
            </a:r>
          </a:p>
          <a:p>
            <a:pPr marL="285750" indent="-285750">
              <a:buFontTx/>
              <a:buChar char="-"/>
            </a:pPr>
            <a:r>
              <a:rPr lang="en-GB" dirty="0" err="1">
                <a:solidFill>
                  <a:srgbClr val="0078CF"/>
                </a:solidFill>
                <a:hlinkClick r:id="rId4">
                  <a:extLst>
                    <a:ext uri="{A12FA001-AC4F-418D-AE19-62706E023703}">
                      <ahyp:hlinkClr xmlns:ahyp="http://schemas.microsoft.com/office/drawing/2018/hyperlinkcolor" val="tx"/>
                    </a:ext>
                  </a:extLst>
                </a:hlinkClick>
              </a:rPr>
              <a:t>Kubebuilder</a:t>
            </a:r>
            <a:endParaRPr lang="en-GB" dirty="0">
              <a:solidFill>
                <a:srgbClr val="0078CF"/>
              </a:solidFill>
            </a:endParaRPr>
          </a:p>
          <a:p>
            <a:pPr marL="285750" indent="-285750">
              <a:buFontTx/>
              <a:buChar char="-"/>
            </a:pPr>
            <a:r>
              <a:rPr lang="en-GB" dirty="0">
                <a:solidFill>
                  <a:srgbClr val="0078CF"/>
                </a:solidFill>
                <a:hlinkClick r:id="rId5">
                  <a:extLst>
                    <a:ext uri="{A12FA001-AC4F-418D-AE19-62706E023703}">
                      <ahyp:hlinkClr xmlns:ahyp="http://schemas.microsoft.com/office/drawing/2018/hyperlinkcolor" val="tx"/>
                    </a:ext>
                  </a:extLst>
                </a:hlinkClick>
              </a:rPr>
              <a:t>KUDO</a:t>
            </a:r>
            <a:endParaRPr lang="en-GB" dirty="0">
              <a:solidFill>
                <a:srgbClr val="0078CF"/>
              </a:solidFill>
            </a:endParaRPr>
          </a:p>
          <a:p>
            <a:pPr marL="285750" indent="-285750">
              <a:buFontTx/>
              <a:buChar char="-"/>
            </a:pPr>
            <a:r>
              <a:rPr lang="en-GB" dirty="0">
                <a:solidFill>
                  <a:srgbClr val="0078CF"/>
                </a:solidFill>
              </a:rPr>
              <a:t>Operator SDK</a:t>
            </a:r>
            <a:endParaRPr lang="en-GB" dirty="0"/>
          </a:p>
        </p:txBody>
      </p:sp>
      <p:sp>
        <p:nvSpPr>
          <p:cNvPr id="8" name="Rectangle 7">
            <a:extLst>
              <a:ext uri="{FF2B5EF4-FFF2-40B4-BE49-F238E27FC236}">
                <a16:creationId xmlns:a16="http://schemas.microsoft.com/office/drawing/2014/main" id="{77F150F3-1EBB-4FFB-9120-B95933826B76}"/>
              </a:ext>
            </a:extLst>
          </p:cNvPr>
          <p:cNvSpPr/>
          <p:nvPr/>
        </p:nvSpPr>
        <p:spPr>
          <a:xfrm>
            <a:off x="8761909" y="1362025"/>
            <a:ext cx="1650355" cy="594359"/>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CF"/>
                </a:solidFill>
              </a:rPr>
              <a:t>Custom Resource</a:t>
            </a:r>
          </a:p>
        </p:txBody>
      </p:sp>
      <p:grpSp>
        <p:nvGrpSpPr>
          <p:cNvPr id="46" name="Group 45">
            <a:extLst>
              <a:ext uri="{FF2B5EF4-FFF2-40B4-BE49-F238E27FC236}">
                <a16:creationId xmlns:a16="http://schemas.microsoft.com/office/drawing/2014/main" id="{AF7EF2B0-3D7D-472B-9310-BD515E56BD9C}"/>
              </a:ext>
            </a:extLst>
          </p:cNvPr>
          <p:cNvGrpSpPr/>
          <p:nvPr/>
        </p:nvGrpSpPr>
        <p:grpSpPr>
          <a:xfrm>
            <a:off x="7435270" y="1329871"/>
            <a:ext cx="563199" cy="647650"/>
            <a:chOff x="1889989" y="4627390"/>
            <a:chExt cx="327161" cy="376218"/>
          </a:xfrm>
        </p:grpSpPr>
        <p:sp>
          <p:nvSpPr>
            <p:cNvPr id="47" name="people_4" title="Icon of a person">
              <a:extLst>
                <a:ext uri="{FF2B5EF4-FFF2-40B4-BE49-F238E27FC236}">
                  <a16:creationId xmlns:a16="http://schemas.microsoft.com/office/drawing/2014/main" id="{E6A45320-8105-4AF4-AAD8-1A7F38315EED}"/>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48" name="Graphic 47" descr="Glasses">
              <a:extLst>
                <a:ext uri="{FF2B5EF4-FFF2-40B4-BE49-F238E27FC236}">
                  <a16:creationId xmlns:a16="http://schemas.microsoft.com/office/drawing/2014/main" id="{0F076FDA-5344-4290-A97D-AEE38A3DF8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372" y="4627390"/>
              <a:ext cx="196435" cy="196434"/>
            </a:xfrm>
            <a:prstGeom prst="rect">
              <a:avLst/>
            </a:prstGeom>
          </p:spPr>
        </p:pic>
      </p:grpSp>
      <p:sp>
        <p:nvSpPr>
          <p:cNvPr id="50" name="Rectangle 49">
            <a:extLst>
              <a:ext uri="{FF2B5EF4-FFF2-40B4-BE49-F238E27FC236}">
                <a16:creationId xmlns:a16="http://schemas.microsoft.com/office/drawing/2014/main" id="{FF942CA5-95D7-4188-97F8-2C27DA3ADEAB}"/>
              </a:ext>
            </a:extLst>
          </p:cNvPr>
          <p:cNvSpPr/>
          <p:nvPr/>
        </p:nvSpPr>
        <p:spPr>
          <a:xfrm>
            <a:off x="8536916" y="2714983"/>
            <a:ext cx="2104453" cy="851742"/>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Ins="288000" rtlCol="0" anchor="ctr"/>
          <a:lstStyle/>
          <a:p>
            <a:pPr algn="r"/>
            <a:r>
              <a:rPr lang="en-GB" dirty="0">
                <a:solidFill>
                  <a:srgbClr val="0078CF"/>
                </a:solidFill>
              </a:rPr>
              <a:t>Operator   </a:t>
            </a:r>
          </a:p>
        </p:txBody>
      </p:sp>
      <p:pic>
        <p:nvPicPr>
          <p:cNvPr id="14" name="Graphic 13" descr="Repeat">
            <a:extLst>
              <a:ext uri="{FF2B5EF4-FFF2-40B4-BE49-F238E27FC236}">
                <a16:creationId xmlns:a16="http://schemas.microsoft.com/office/drawing/2014/main" id="{DB8F6140-B8ED-4DA6-89B3-8BE680644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7510" y="2710612"/>
            <a:ext cx="662134" cy="662134"/>
          </a:xfrm>
          <a:prstGeom prst="rect">
            <a:avLst/>
          </a:prstGeom>
        </p:spPr>
      </p:pic>
      <p:sp>
        <p:nvSpPr>
          <p:cNvPr id="15" name="TextBox 14">
            <a:extLst>
              <a:ext uri="{FF2B5EF4-FFF2-40B4-BE49-F238E27FC236}">
                <a16:creationId xmlns:a16="http://schemas.microsoft.com/office/drawing/2014/main" id="{4CB9339A-C961-4030-9B69-A2D9326F92FB}"/>
              </a:ext>
            </a:extLst>
          </p:cNvPr>
          <p:cNvSpPr txBox="1"/>
          <p:nvPr/>
        </p:nvSpPr>
        <p:spPr>
          <a:xfrm>
            <a:off x="8641733" y="3275275"/>
            <a:ext cx="709361" cy="215444"/>
          </a:xfrm>
          <a:prstGeom prst="rect">
            <a:avLst/>
          </a:prstGeom>
        </p:spPr>
        <p:txBody>
          <a:bodyPr wrap="none" lIns="0" tIns="0" rIns="0" bIns="0" rtlCol="0" anchor="t" anchorCtr="0">
            <a:spAutoFit/>
          </a:bodyPr>
          <a:lstStyle/>
          <a:p>
            <a:r>
              <a:rPr lang="en-GB" sz="1400" dirty="0"/>
              <a:t>reconcile</a:t>
            </a:r>
          </a:p>
        </p:txBody>
      </p:sp>
      <p:cxnSp>
        <p:nvCxnSpPr>
          <p:cNvPr id="17" name="Straight Arrow Connector 16">
            <a:extLst>
              <a:ext uri="{FF2B5EF4-FFF2-40B4-BE49-F238E27FC236}">
                <a16:creationId xmlns:a16="http://schemas.microsoft.com/office/drawing/2014/main" id="{C36747C1-4488-4C68-9072-D0E17534BF87}"/>
              </a:ext>
            </a:extLst>
          </p:cNvPr>
          <p:cNvCxnSpPr/>
          <p:nvPr/>
        </p:nvCxnSpPr>
        <p:spPr>
          <a:xfrm>
            <a:off x="9991725" y="1956384"/>
            <a:ext cx="0" cy="73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C02AD-02C4-42AF-BDD4-637751E0104C}"/>
              </a:ext>
            </a:extLst>
          </p:cNvPr>
          <p:cNvCxnSpPr>
            <a:cxnSpLocks/>
          </p:cNvCxnSpPr>
          <p:nvPr/>
        </p:nvCxnSpPr>
        <p:spPr>
          <a:xfrm flipV="1">
            <a:off x="9210671" y="1977521"/>
            <a:ext cx="0" cy="7119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BBA50EA-52D5-497B-9DE2-D395200D6041}"/>
              </a:ext>
            </a:extLst>
          </p:cNvPr>
          <p:cNvCxnSpPr>
            <a:cxnSpLocks/>
          </p:cNvCxnSpPr>
          <p:nvPr/>
        </p:nvCxnSpPr>
        <p:spPr>
          <a:xfrm flipV="1">
            <a:off x="8152128" y="1648573"/>
            <a:ext cx="561979"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39FD2B-D77F-43BA-B959-B0A129B45F93}"/>
              </a:ext>
            </a:extLst>
          </p:cNvPr>
          <p:cNvSpPr txBox="1"/>
          <p:nvPr/>
        </p:nvSpPr>
        <p:spPr>
          <a:xfrm>
            <a:off x="8209017" y="1362025"/>
            <a:ext cx="352661" cy="215444"/>
          </a:xfrm>
          <a:prstGeom prst="rect">
            <a:avLst/>
          </a:prstGeom>
        </p:spPr>
        <p:txBody>
          <a:bodyPr wrap="none" lIns="0" tIns="0" rIns="0" bIns="0" rtlCol="0" anchor="t" anchorCtr="0">
            <a:spAutoFit/>
          </a:bodyPr>
          <a:lstStyle/>
          <a:p>
            <a:r>
              <a:rPr lang="en-GB" sz="1400" dirty="0"/>
              <a:t>crud</a:t>
            </a:r>
          </a:p>
        </p:txBody>
      </p:sp>
      <p:sp>
        <p:nvSpPr>
          <p:cNvPr id="95" name="TextBox 94">
            <a:extLst>
              <a:ext uri="{FF2B5EF4-FFF2-40B4-BE49-F238E27FC236}">
                <a16:creationId xmlns:a16="http://schemas.microsoft.com/office/drawing/2014/main" id="{F1BFB50B-4AD8-4455-A18E-C70FFE21BC7D}"/>
              </a:ext>
            </a:extLst>
          </p:cNvPr>
          <p:cNvSpPr txBox="1"/>
          <p:nvPr/>
        </p:nvSpPr>
        <p:spPr>
          <a:xfrm>
            <a:off x="7549221" y="1864375"/>
            <a:ext cx="335028" cy="215444"/>
          </a:xfrm>
          <a:prstGeom prst="rect">
            <a:avLst/>
          </a:prstGeom>
        </p:spPr>
        <p:txBody>
          <a:bodyPr wrap="none" lIns="0" tIns="0" rIns="0" bIns="0" rtlCol="0" anchor="t" anchorCtr="0">
            <a:spAutoFit/>
          </a:bodyPr>
          <a:lstStyle/>
          <a:p>
            <a:r>
              <a:rPr lang="en-GB" sz="1400" dirty="0"/>
              <a:t>user</a:t>
            </a:r>
          </a:p>
        </p:txBody>
      </p:sp>
      <p:sp>
        <p:nvSpPr>
          <p:cNvPr id="96" name="TextBox 95">
            <a:extLst>
              <a:ext uri="{FF2B5EF4-FFF2-40B4-BE49-F238E27FC236}">
                <a16:creationId xmlns:a16="http://schemas.microsoft.com/office/drawing/2014/main" id="{643513FC-3A92-4A06-B6E2-857DEC5A951F}"/>
              </a:ext>
            </a:extLst>
          </p:cNvPr>
          <p:cNvSpPr txBox="1"/>
          <p:nvPr/>
        </p:nvSpPr>
        <p:spPr>
          <a:xfrm>
            <a:off x="8501147" y="2205424"/>
            <a:ext cx="637995" cy="215444"/>
          </a:xfrm>
          <a:prstGeom prst="rect">
            <a:avLst/>
          </a:prstGeom>
        </p:spPr>
        <p:txBody>
          <a:bodyPr wrap="none" lIns="0" tIns="0" rIns="0" bIns="0" rtlCol="0" anchor="t" anchorCtr="0">
            <a:spAutoFit/>
          </a:bodyPr>
          <a:lstStyle/>
          <a:p>
            <a:r>
              <a:rPr lang="en-GB" sz="1400" dirty="0"/>
              <a:t>tracking</a:t>
            </a:r>
          </a:p>
        </p:txBody>
      </p:sp>
      <p:sp>
        <p:nvSpPr>
          <p:cNvPr id="97" name="TextBox 96">
            <a:extLst>
              <a:ext uri="{FF2B5EF4-FFF2-40B4-BE49-F238E27FC236}">
                <a16:creationId xmlns:a16="http://schemas.microsoft.com/office/drawing/2014/main" id="{AF6A9386-7B48-4C97-BF69-3D11500D24F8}"/>
              </a:ext>
            </a:extLst>
          </p:cNvPr>
          <p:cNvSpPr txBox="1"/>
          <p:nvPr/>
        </p:nvSpPr>
        <p:spPr>
          <a:xfrm>
            <a:off x="10151947" y="2088162"/>
            <a:ext cx="577081" cy="430887"/>
          </a:xfrm>
          <a:prstGeom prst="rect">
            <a:avLst/>
          </a:prstGeom>
        </p:spPr>
        <p:txBody>
          <a:bodyPr wrap="none" lIns="0" tIns="0" rIns="0" bIns="0" rtlCol="0" anchor="t" anchorCtr="0">
            <a:spAutoFit/>
          </a:bodyPr>
          <a:lstStyle/>
          <a:p>
            <a:r>
              <a:rPr lang="en-GB" sz="1400" dirty="0"/>
              <a:t>change</a:t>
            </a:r>
          </a:p>
          <a:p>
            <a:r>
              <a:rPr lang="en-GB" sz="1400" dirty="0"/>
              <a:t>events</a:t>
            </a:r>
          </a:p>
        </p:txBody>
      </p:sp>
      <p:sp>
        <p:nvSpPr>
          <p:cNvPr id="25" name="Flowchart: Preparation 24">
            <a:extLst>
              <a:ext uri="{FF2B5EF4-FFF2-40B4-BE49-F238E27FC236}">
                <a16:creationId xmlns:a16="http://schemas.microsoft.com/office/drawing/2014/main" id="{D99911C4-71D9-4A89-BBCF-03F18D4B2C83}"/>
              </a:ext>
            </a:extLst>
          </p:cNvPr>
          <p:cNvSpPr/>
          <p:nvPr/>
        </p:nvSpPr>
        <p:spPr>
          <a:xfrm>
            <a:off x="10966449" y="2714983"/>
            <a:ext cx="768352" cy="851742"/>
          </a:xfrm>
          <a:prstGeom prst="flowChartPreparation">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dirty="0"/>
              <a:t>state</a:t>
            </a:r>
          </a:p>
        </p:txBody>
      </p:sp>
      <p:cxnSp>
        <p:nvCxnSpPr>
          <p:cNvPr id="98" name="Straight Arrow Connector 97">
            <a:extLst>
              <a:ext uri="{FF2B5EF4-FFF2-40B4-BE49-F238E27FC236}">
                <a16:creationId xmlns:a16="http://schemas.microsoft.com/office/drawing/2014/main" id="{2F21D74B-94C7-4F8C-BD15-A8B96E318C75}"/>
              </a:ext>
            </a:extLst>
          </p:cNvPr>
          <p:cNvCxnSpPr>
            <a:cxnSpLocks/>
            <a:stCxn id="50" idx="3"/>
          </p:cNvCxnSpPr>
          <p:nvPr/>
        </p:nvCxnSpPr>
        <p:spPr>
          <a:xfrm>
            <a:off x="10641369" y="3140854"/>
            <a:ext cx="32507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77CCBFF9-FB2A-46B4-84A8-D71CB9B3D832}"/>
              </a:ext>
            </a:extLst>
          </p:cNvPr>
          <p:cNvSpPr/>
          <p:nvPr/>
        </p:nvSpPr>
        <p:spPr>
          <a:xfrm rot="7780699">
            <a:off x="8976242" y="2755150"/>
            <a:ext cx="1269954" cy="1235194"/>
          </a:xfrm>
          <a:prstGeom prst="arc">
            <a:avLst>
              <a:gd name="adj1" fmla="val 15476887"/>
              <a:gd name="adj2" fmla="val 1505498"/>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87735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423746" y="377919"/>
            <a:ext cx="10928196" cy="880781"/>
          </a:xfrm>
        </p:spPr>
        <p:txBody>
          <a:bodyPr>
            <a:normAutofit/>
          </a:bodyPr>
          <a:lstStyle/>
          <a:p>
            <a:r>
              <a:rPr lang="en-US" dirty="0">
                <a:solidFill>
                  <a:schemeClr val="tx1"/>
                </a:solidFill>
              </a:rPr>
              <a:t>Common DevOps Containers Lifecycle</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9" y="4642071"/>
            <a:ext cx="2159909" cy="1437873"/>
            <a:chOff x="3067410" y="4470581"/>
            <a:chExt cx="2492436"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302845" cy="1042275"/>
              <a:chOff x="4797824" y="5063724"/>
              <a:chExt cx="1302845" cy="1042275"/>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302845" cy="1042275"/>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476" y="5178848"/>
                <a:ext cx="571490" cy="507991"/>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582957" y="6338143"/>
            <a:ext cx="838628" cy="276999"/>
          </a:xfrm>
          <a:prstGeom prst="rect">
            <a:avLst/>
          </a:prstGeom>
        </p:spPr>
        <p:txBody>
          <a:bodyPr wrap="none" lIns="0" tIns="0" rIns="0" bIns="0" rtlCol="0" anchor="t" anchorCtr="0">
            <a:spAutoFit/>
          </a:bodyPr>
          <a:lstStyle/>
          <a:p>
            <a:r>
              <a:rPr lang="en-GB" dirty="0">
                <a:solidFill>
                  <a:srgbClr val="0078D7"/>
                </a:solidFill>
              </a:rPr>
              <a:t>Develop</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473793" y="5299103"/>
            <a:ext cx="1667123" cy="276999"/>
          </a:xfrm>
          <a:prstGeom prst="rect">
            <a:avLst/>
          </a:prstGeom>
        </p:spPr>
        <p:txBody>
          <a:bodyPr wrap="square" lIns="0" tIns="0" rIns="0" bIns="0" rtlCol="0" anchor="t" anchorCtr="0">
            <a:spAutoFit/>
          </a:bodyPr>
          <a:lstStyle/>
          <a:p>
            <a:r>
              <a:rPr lang="en-GB" i="1" dirty="0"/>
              <a:t>Feedback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483091" y="1055021"/>
            <a:ext cx="6803016" cy="369332"/>
          </a:xfrm>
          <a:prstGeom prst="rect">
            <a:avLst/>
          </a:prstGeom>
        </p:spPr>
        <p:txBody>
          <a:bodyPr wrap="none" lIns="0" tIns="0" rIns="0" bIns="0" rtlCol="0" anchor="t" anchorCtr="0">
            <a:spAutoFit/>
          </a:bodyPr>
          <a:lstStyle/>
          <a:p>
            <a:r>
              <a:rPr lang="en-GB" sz="2400" b="1" dirty="0">
                <a:solidFill>
                  <a:srgbClr val="0078D7"/>
                </a:solidFill>
              </a:rPr>
              <a:t>CI/CD flow with pipelines/workflows and Helm</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5965" y="5545104"/>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911364" y="4606287"/>
            <a:ext cx="2007061" cy="648997"/>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
        <p:nvSpPr>
          <p:cNvPr id="69" name="TextBox 68">
            <a:extLst>
              <a:ext uri="{FF2B5EF4-FFF2-40B4-BE49-F238E27FC236}">
                <a16:creationId xmlns:a16="http://schemas.microsoft.com/office/drawing/2014/main" id="{B121BA8A-359D-472C-ADD7-576C577A214B}"/>
              </a:ext>
            </a:extLst>
          </p:cNvPr>
          <p:cNvSpPr txBox="1"/>
          <p:nvPr/>
        </p:nvSpPr>
        <p:spPr>
          <a:xfrm>
            <a:off x="5157305" y="6081373"/>
            <a:ext cx="2461344" cy="276999"/>
          </a:xfrm>
          <a:prstGeom prst="rect">
            <a:avLst/>
          </a:prstGeom>
        </p:spPr>
        <p:txBody>
          <a:bodyPr wrap="square" lIns="0" tIns="0" rIns="0" bIns="0" rtlCol="0" anchor="t" anchorCtr="0">
            <a:spAutoFit/>
          </a:bodyPr>
          <a:lstStyle/>
          <a:p>
            <a:r>
              <a:rPr lang="en-GB" i="1" dirty="0"/>
              <a:t>Observability / Events</a:t>
            </a:r>
          </a:p>
        </p:txBody>
      </p:sp>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P spid="6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8151091" cy="396239"/>
          </a:xfrm>
        </p:spPr>
        <p:txBody>
          <a:bodyPr>
            <a:normAutofit/>
          </a:bodyPr>
          <a:lstStyle/>
          <a:p>
            <a:r>
              <a:rPr lang="en-GB" dirty="0">
                <a:solidFill>
                  <a:srgbClr val="0078D7"/>
                </a:solidFill>
              </a:rPr>
              <a:t>Declarative approach to </a:t>
            </a:r>
            <a:r>
              <a:rPr lang="en-GB" dirty="0" err="1">
                <a:solidFill>
                  <a:srgbClr val="0078D7"/>
                </a:solidFill>
              </a:rPr>
              <a:t>IaC</a:t>
            </a:r>
            <a:r>
              <a:rPr lang="en-GB" dirty="0">
                <a:solidFill>
                  <a:srgbClr val="0078D7"/>
                </a:solidFill>
              </a:rPr>
              <a:t> &amp; continuous deployment</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Alternative approach for managing and deploying </a:t>
            </a:r>
            <a:br>
              <a:rPr lang="en-GB" sz="2400" dirty="0"/>
            </a:br>
            <a:r>
              <a:rPr lang="en-GB" sz="2400" dirty="0"/>
              <a:t>applications to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3579091" cy="594359"/>
          </a:xfrm>
        </p:spPr>
        <p:txBody>
          <a:bodyPr>
            <a:normAutofit fontScale="90000"/>
          </a:bodyPr>
          <a:lstStyle/>
          <a:p>
            <a:r>
              <a:rPr lang="en-GB" dirty="0" err="1"/>
              <a:t>GitOps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1" y="1645919"/>
            <a:ext cx="5977054" cy="3764282"/>
          </a:xfrm>
        </p:spPr>
        <p:txBody>
          <a:bodyPr/>
          <a:lstStyle/>
          <a:p>
            <a:r>
              <a:rPr lang="en-GB" sz="2200" b="0" dirty="0" err="1">
                <a:latin typeface="+mj-lt"/>
              </a:rPr>
              <a:t>GitOps</a:t>
            </a:r>
            <a:r>
              <a:rPr lang="en-GB" sz="2200" b="0" dirty="0">
                <a:latin typeface="+mj-lt"/>
              </a:rPr>
              <a:t> is new approach &amp; a set of practices &amp; tools to manage infrastructure &amp; application configurations using Git.</a:t>
            </a:r>
          </a:p>
          <a:p>
            <a:r>
              <a:rPr lang="en-GB" sz="2200" b="0" dirty="0">
                <a:latin typeface="+mj-lt"/>
              </a:rPr>
              <a:t>A “pull” approach vs “push” – special controllers (e.g. Flux) in Kubernetes watch and poll for changes and reconcile the updates.</a:t>
            </a:r>
          </a:p>
          <a:p>
            <a:r>
              <a:rPr lang="en-GB" sz="2200" b="0" dirty="0">
                <a:latin typeface="+mj-lt"/>
              </a:rPr>
              <a:t>More complex &amp; not as well adopted as the Helm/</a:t>
            </a:r>
            <a:r>
              <a:rPr lang="en-GB" sz="2200" b="0" dirty="0" err="1">
                <a:latin typeface="+mj-lt"/>
              </a:rPr>
              <a:t>kubectl</a:t>
            </a:r>
            <a:r>
              <a:rPr lang="en-GB" sz="2200" b="0" dirty="0">
                <a:latin typeface="+mj-lt"/>
              </a:rPr>
              <a:t> push CD flow but has some </a:t>
            </a:r>
            <a:r>
              <a:rPr lang="en-GB" sz="2200" b="0" dirty="0" err="1">
                <a:latin typeface="+mj-lt"/>
              </a:rPr>
              <a:t>advantanges</a:t>
            </a:r>
            <a:r>
              <a:rPr lang="en-GB" sz="2200" b="0" dirty="0">
                <a:latin typeface="+mj-lt"/>
              </a:rPr>
              <a:t>.</a:t>
            </a:r>
          </a:p>
        </p:txBody>
      </p:sp>
      <p:pic>
        <p:nvPicPr>
          <p:cNvPr id="3" name="Picture 2" descr="Diagram&#10;&#10;Description automatically generated">
            <a:extLst>
              <a:ext uri="{FF2B5EF4-FFF2-40B4-BE49-F238E27FC236}">
                <a16:creationId xmlns:a16="http://schemas.microsoft.com/office/drawing/2014/main" id="{2580E330-BA46-435A-AD58-26AEE31A1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855" y="1627301"/>
            <a:ext cx="5541863" cy="3877571"/>
          </a:xfrm>
          <a:prstGeom prst="rect">
            <a:avLst/>
          </a:prstGeom>
          <a:ln w="76200">
            <a:solidFill>
              <a:schemeClr val="bg2"/>
            </a:solidFill>
          </a:ln>
        </p:spPr>
      </p:pic>
      <p:sp>
        <p:nvSpPr>
          <p:cNvPr id="7" name="Rectangle 6">
            <a:extLst>
              <a:ext uri="{FF2B5EF4-FFF2-40B4-BE49-F238E27FC236}">
                <a16:creationId xmlns:a16="http://schemas.microsoft.com/office/drawing/2014/main" id="{C5D18760-B41A-426E-AD89-D0D2E0CE291C}"/>
              </a:ext>
            </a:extLst>
          </p:cNvPr>
          <p:cNvSpPr/>
          <p:nvPr/>
        </p:nvSpPr>
        <p:spPr>
          <a:xfrm>
            <a:off x="10386868" y="2948708"/>
            <a:ext cx="1049482" cy="12469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3651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D9574-91B2-4BC0-AF7E-75FFBBB9D17E}"/>
              </a:ext>
            </a:extLst>
          </p:cNvPr>
          <p:cNvGrpSpPr/>
          <p:nvPr/>
        </p:nvGrpSpPr>
        <p:grpSpPr>
          <a:xfrm>
            <a:off x="1929209" y="1159098"/>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3672764"/>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159098"/>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3672764"/>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
        <p:nvSpPr>
          <p:cNvPr id="95" name="Subtitle 4">
            <a:extLst>
              <a:ext uri="{FF2B5EF4-FFF2-40B4-BE49-F238E27FC236}">
                <a16:creationId xmlns:a16="http://schemas.microsoft.com/office/drawing/2014/main" id="{C61B4506-FC0C-46DC-8ABF-BA2BD42E8DED}"/>
              </a:ext>
            </a:extLst>
          </p:cNvPr>
          <p:cNvSpPr txBox="1">
            <a:spLocks/>
          </p:cNvSpPr>
          <p:nvPr/>
        </p:nvSpPr>
        <p:spPr>
          <a:xfrm>
            <a:off x="919744" y="6089997"/>
            <a:ext cx="10352512" cy="665496"/>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Simple but can waste resources, management overhead</a:t>
            </a:r>
          </a:p>
        </p:txBody>
      </p:sp>
      <p:sp>
        <p:nvSpPr>
          <p:cNvPr id="13" name="Title 12">
            <a:extLst>
              <a:ext uri="{FF2B5EF4-FFF2-40B4-BE49-F238E27FC236}">
                <a16:creationId xmlns:a16="http://schemas.microsoft.com/office/drawing/2014/main" id="{7C326558-91A2-4C35-9F49-A1110B222828}"/>
              </a:ext>
            </a:extLst>
          </p:cNvPr>
          <p:cNvSpPr>
            <a:spLocks noGrp="1"/>
          </p:cNvSpPr>
          <p:nvPr>
            <p:ph type="title"/>
          </p:nvPr>
        </p:nvSpPr>
        <p:spPr>
          <a:xfrm>
            <a:off x="457200" y="320040"/>
            <a:ext cx="11277599" cy="712379"/>
          </a:xfrm>
        </p:spPr>
        <p:txBody>
          <a:bodyPr>
            <a:normAutofit/>
          </a:bodyPr>
          <a:lstStyle/>
          <a:p>
            <a:r>
              <a:rPr lang="fr-FR" dirty="0"/>
              <a:t>Cluster Isolation Patterns: Physical Isolation</a:t>
            </a:r>
            <a:endParaRPr lang="en-GB" dirty="0"/>
          </a:p>
        </p:txBody>
      </p:sp>
    </p:spTree>
    <p:extLst>
      <p:ext uri="{BB962C8B-B14F-4D97-AF65-F5344CB8AC3E}">
        <p14:creationId xmlns:p14="http://schemas.microsoft.com/office/powerpoint/2010/main" val="16688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262AC92-F509-4CCD-8468-FBBCD628ED03}"/>
              </a:ext>
            </a:extLst>
          </p:cNvPr>
          <p:cNvGrpSpPr/>
          <p:nvPr/>
        </p:nvGrpSpPr>
        <p:grpSpPr>
          <a:xfrm>
            <a:off x="1159040" y="1165579"/>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838200" y="1627625"/>
              <a:ext cx="37006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721847" y="1165579"/>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566991" y="1148109"/>
            <a:ext cx="231995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440486" y="2053378"/>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440486" y="3018863"/>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440486" y="4972354"/>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7064499" y="1589366"/>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528028" y="1730113"/>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9056646" y="1735102"/>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528028" y="3700380"/>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9056646" y="3699137"/>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328145"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406070"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988774"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8017759"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406070"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856763"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934688"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517392"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546377"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934688"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328145"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406070"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988774"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8017759"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406070"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856763"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934688"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517392"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546377"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934688"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5531" y="1248213"/>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237158" y="2166540"/>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234731" y="2871200"/>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234731" y="4855263"/>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Subtitle 4">
            <a:extLst>
              <a:ext uri="{FF2B5EF4-FFF2-40B4-BE49-F238E27FC236}">
                <a16:creationId xmlns:a16="http://schemas.microsoft.com/office/drawing/2014/main" id="{5D9F37C8-9851-4396-BAB7-6BB7594BB097}"/>
              </a:ext>
            </a:extLst>
          </p:cNvPr>
          <p:cNvSpPr txBox="1">
            <a:spLocks/>
          </p:cNvSpPr>
          <p:nvPr/>
        </p:nvSpPr>
        <p:spPr>
          <a:xfrm>
            <a:off x="993968" y="6065776"/>
            <a:ext cx="10204063" cy="689337"/>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Requires planning &amp; some Kubernetes expertise </a:t>
            </a:r>
          </a:p>
        </p:txBody>
      </p:sp>
      <p:sp>
        <p:nvSpPr>
          <p:cNvPr id="2" name="Title 1">
            <a:extLst>
              <a:ext uri="{FF2B5EF4-FFF2-40B4-BE49-F238E27FC236}">
                <a16:creationId xmlns:a16="http://schemas.microsoft.com/office/drawing/2014/main" id="{A1A0A5EC-67C8-435D-A117-BEBB2F970021}"/>
              </a:ext>
            </a:extLst>
          </p:cNvPr>
          <p:cNvSpPr>
            <a:spLocks noGrp="1"/>
          </p:cNvSpPr>
          <p:nvPr>
            <p:ph type="title"/>
          </p:nvPr>
        </p:nvSpPr>
        <p:spPr>
          <a:xfrm>
            <a:off x="457200" y="281940"/>
            <a:ext cx="11277599" cy="712379"/>
          </a:xfrm>
        </p:spPr>
        <p:txBody>
          <a:bodyPr>
            <a:normAutofit/>
          </a:bodyPr>
          <a:lstStyle/>
          <a:p>
            <a:r>
              <a:rPr lang="en-GB" spc="-50" dirty="0">
                <a:ln w="3175">
                  <a:noFill/>
                </a:ln>
                <a:gradFill>
                  <a:gsLst>
                    <a:gs pos="1250">
                      <a:srgbClr val="1A1A1A"/>
                    </a:gs>
                    <a:gs pos="100000">
                      <a:srgbClr val="1A1A1A"/>
                    </a:gs>
                  </a:gsLst>
                  <a:lin ang="5400000" scaled="0"/>
                </a:gradFill>
                <a:latin typeface="Segoe UI Semibold"/>
                <a:cs typeface="Segoe UI" pitchFamily="34" charset="0"/>
              </a:rPr>
              <a:t>Cluster Isolation Patterns: </a:t>
            </a:r>
            <a:r>
              <a:rPr lang="en-US" spc="-50" dirty="0">
                <a:ln w="3175">
                  <a:noFill/>
                </a:ln>
                <a:gradFill>
                  <a:gsLst>
                    <a:gs pos="1250">
                      <a:srgbClr val="1A1A1A"/>
                    </a:gs>
                    <a:gs pos="100000">
                      <a:srgbClr val="1A1A1A"/>
                    </a:gs>
                  </a:gsLst>
                  <a:lin ang="5400000" scaled="0"/>
                </a:gradFill>
                <a:latin typeface="Segoe UI Semibold"/>
                <a:cs typeface="Segoe UI" pitchFamily="34" charset="0"/>
              </a:rPr>
              <a:t>Logical Isolation</a:t>
            </a:r>
            <a:endParaRPr lang="en-GB" dirty="0"/>
          </a:p>
        </p:txBody>
      </p:sp>
    </p:spTree>
    <p:extLst>
      <p:ext uri="{BB962C8B-B14F-4D97-AF65-F5344CB8AC3E}">
        <p14:creationId xmlns:p14="http://schemas.microsoft.com/office/powerpoint/2010/main" val="18687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Thousands of charts exist for standard software, tools &amp; packages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3164" y="438408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4" name="Graphic 3">
            <a:extLst>
              <a:ext uri="{FF2B5EF4-FFF2-40B4-BE49-F238E27FC236}">
                <a16:creationId xmlns:a16="http://schemas.microsoft.com/office/drawing/2014/main" id="{F94DF7FD-BCEB-427B-83C4-9B9D85A29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0241" y="129555"/>
            <a:ext cx="2303773" cy="230377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470F4B-DD2A-4432-A46C-670687913143}"/>
              </a:ext>
            </a:extLst>
          </p:cNvPr>
          <p:cNvSpPr/>
          <p:nvPr/>
        </p:nvSpPr>
        <p:spPr>
          <a:xfrm>
            <a:off x="1208849" y="2515726"/>
            <a:ext cx="485189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MANAGING PLACEMENT</a:t>
            </a:r>
          </a:p>
        </p:txBody>
      </p:sp>
      <p:sp>
        <p:nvSpPr>
          <p:cNvPr id="7" name="Rectangle 6">
            <a:extLst>
              <a:ext uri="{FF2B5EF4-FFF2-40B4-BE49-F238E27FC236}">
                <a16:creationId xmlns:a16="http://schemas.microsoft.com/office/drawing/2014/main" id="{F4BF124F-3D51-4605-8175-4B2466190D9A}"/>
              </a:ext>
            </a:extLst>
          </p:cNvPr>
          <p:cNvSpPr/>
          <p:nvPr/>
        </p:nvSpPr>
        <p:spPr>
          <a:xfrm>
            <a:off x="2856924" y="3192735"/>
            <a:ext cx="3634229"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NETWORKING &amp; LOAD BALANCING</a:t>
            </a:r>
          </a:p>
        </p:txBody>
      </p:sp>
      <p:sp>
        <p:nvSpPr>
          <p:cNvPr id="8" name="Rectangle 7">
            <a:extLst>
              <a:ext uri="{FF2B5EF4-FFF2-40B4-BE49-F238E27FC236}">
                <a16:creationId xmlns:a16="http://schemas.microsoft.com/office/drawing/2014/main" id="{AE0910AE-321E-4EA7-9462-FAEACF9CB594}"/>
              </a:ext>
            </a:extLst>
          </p:cNvPr>
          <p:cNvSpPr/>
          <p:nvPr/>
        </p:nvSpPr>
        <p:spPr>
          <a:xfrm>
            <a:off x="6211623" y="2087743"/>
            <a:ext cx="3016489"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NAME RESOLUTION</a:t>
            </a:r>
          </a:p>
        </p:txBody>
      </p:sp>
      <p:sp>
        <p:nvSpPr>
          <p:cNvPr id="10" name="Rectangle 9">
            <a:extLst>
              <a:ext uri="{FF2B5EF4-FFF2-40B4-BE49-F238E27FC236}">
                <a16:creationId xmlns:a16="http://schemas.microsoft.com/office/drawing/2014/main" id="{0881FB0C-D557-4AE8-8CE4-8DDF961B75BD}"/>
              </a:ext>
            </a:extLst>
          </p:cNvPr>
          <p:cNvSpPr/>
          <p:nvPr/>
        </p:nvSpPr>
        <p:spPr>
          <a:xfrm>
            <a:off x="6568996" y="443556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FAILOVER</a:t>
            </a:r>
          </a:p>
        </p:txBody>
      </p:sp>
      <p:sp>
        <p:nvSpPr>
          <p:cNvPr id="11" name="Rectangle 10">
            <a:extLst>
              <a:ext uri="{FF2B5EF4-FFF2-40B4-BE49-F238E27FC236}">
                <a16:creationId xmlns:a16="http://schemas.microsoft.com/office/drawing/2014/main" id="{F992C91D-9453-4ABE-A836-A3E5C17E1C4A}"/>
              </a:ext>
            </a:extLst>
          </p:cNvPr>
          <p:cNvSpPr/>
          <p:nvPr/>
        </p:nvSpPr>
        <p:spPr>
          <a:xfrm>
            <a:off x="6973855" y="2802659"/>
            <a:ext cx="39812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RESOURCE MANAGEMENT</a:t>
            </a:r>
          </a:p>
        </p:txBody>
      </p:sp>
      <p:sp>
        <p:nvSpPr>
          <p:cNvPr id="12" name="Rectangle 11">
            <a:extLst>
              <a:ext uri="{FF2B5EF4-FFF2-40B4-BE49-F238E27FC236}">
                <a16:creationId xmlns:a16="http://schemas.microsoft.com/office/drawing/2014/main" id="{BE0F84F0-FED8-4308-A005-B326291BC802}"/>
              </a:ext>
            </a:extLst>
          </p:cNvPr>
          <p:cNvSpPr/>
          <p:nvPr/>
        </p:nvSpPr>
        <p:spPr>
          <a:xfrm>
            <a:off x="6810160" y="3644127"/>
            <a:ext cx="2125951"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SCHEDULING </a:t>
            </a:r>
          </a:p>
        </p:txBody>
      </p:sp>
      <p:sp>
        <p:nvSpPr>
          <p:cNvPr id="13" name="Rectangle 12">
            <a:extLst>
              <a:ext uri="{FF2B5EF4-FFF2-40B4-BE49-F238E27FC236}">
                <a16:creationId xmlns:a16="http://schemas.microsoft.com/office/drawing/2014/main" id="{EC2B5F0B-4390-40A7-955D-E23906287C42}"/>
              </a:ext>
            </a:extLst>
          </p:cNvPr>
          <p:cNvSpPr/>
          <p:nvPr/>
        </p:nvSpPr>
        <p:spPr>
          <a:xfrm>
            <a:off x="611463" y="4106937"/>
            <a:ext cx="2245460"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SCALING UP/DOWN</a:t>
            </a:r>
          </a:p>
        </p:txBody>
      </p:sp>
      <p:sp>
        <p:nvSpPr>
          <p:cNvPr id="14" name="Rectangle 13">
            <a:extLst>
              <a:ext uri="{FF2B5EF4-FFF2-40B4-BE49-F238E27FC236}">
                <a16:creationId xmlns:a16="http://schemas.microsoft.com/office/drawing/2014/main" id="{C8E478CC-103A-458A-A3B7-A043E4174EC8}"/>
              </a:ext>
            </a:extLst>
          </p:cNvPr>
          <p:cNvSpPr/>
          <p:nvPr/>
        </p:nvSpPr>
        <p:spPr>
          <a:xfrm>
            <a:off x="9399715" y="352163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SECURITY</a:t>
            </a:r>
          </a:p>
        </p:txBody>
      </p:sp>
      <p:sp>
        <p:nvSpPr>
          <p:cNvPr id="15" name="Rectangle 14">
            <a:extLst>
              <a:ext uri="{FF2B5EF4-FFF2-40B4-BE49-F238E27FC236}">
                <a16:creationId xmlns:a16="http://schemas.microsoft.com/office/drawing/2014/main" id="{389F41B5-D44A-4288-BAE4-3B6B8B49CEA8}"/>
              </a:ext>
            </a:extLst>
          </p:cNvPr>
          <p:cNvSpPr/>
          <p:nvPr/>
        </p:nvSpPr>
        <p:spPr>
          <a:xfrm>
            <a:off x="9104462" y="4259462"/>
            <a:ext cx="2089347"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SERVICE DISCOVERY</a:t>
            </a:r>
          </a:p>
        </p:txBody>
      </p:sp>
      <p:sp>
        <p:nvSpPr>
          <p:cNvPr id="16" name="Rectangle 15">
            <a:extLst>
              <a:ext uri="{FF2B5EF4-FFF2-40B4-BE49-F238E27FC236}">
                <a16:creationId xmlns:a16="http://schemas.microsoft.com/office/drawing/2014/main" id="{4FA456DA-67A8-458A-A2A5-FE8CCE0840A6}"/>
              </a:ext>
            </a:extLst>
          </p:cNvPr>
          <p:cNvSpPr/>
          <p:nvPr/>
        </p:nvSpPr>
        <p:spPr>
          <a:xfrm>
            <a:off x="3476474" y="4301848"/>
            <a:ext cx="26308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HEALTH CHECKS</a:t>
            </a:r>
          </a:p>
        </p:txBody>
      </p:sp>
      <p:sp>
        <p:nvSpPr>
          <p:cNvPr id="17" name="Rectangle 16">
            <a:extLst>
              <a:ext uri="{FF2B5EF4-FFF2-40B4-BE49-F238E27FC236}">
                <a16:creationId xmlns:a16="http://schemas.microsoft.com/office/drawing/2014/main" id="{3AAAF63C-264B-416B-85BD-2E19B060A8BE}"/>
              </a:ext>
            </a:extLst>
          </p:cNvPr>
          <p:cNvSpPr/>
          <p:nvPr/>
        </p:nvSpPr>
        <p:spPr>
          <a:xfrm>
            <a:off x="491720" y="3304655"/>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SECRETS</a:t>
            </a:r>
          </a:p>
        </p:txBody>
      </p:sp>
      <p:sp>
        <p:nvSpPr>
          <p:cNvPr id="20" name="Title 1">
            <a:extLst>
              <a:ext uri="{FF2B5EF4-FFF2-40B4-BE49-F238E27FC236}">
                <a16:creationId xmlns:a16="http://schemas.microsoft.com/office/drawing/2014/main" id="{0BD3B11C-51D1-46B2-854D-BC8DCFF59872}"/>
              </a:ext>
            </a:extLst>
          </p:cNvPr>
          <p:cNvSpPr txBox="1">
            <a:spLocks/>
          </p:cNvSpPr>
          <p:nvPr/>
        </p:nvSpPr>
        <p:spPr>
          <a:xfrm>
            <a:off x="232822" y="5672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GB" sz="4705" dirty="0">
                <a:solidFill>
                  <a:srgbClr val="505050"/>
                </a:solidFill>
                <a:latin typeface="Segoe UI Light"/>
              </a:rPr>
              <a:t>P</a:t>
            </a:r>
            <a:r>
              <a:rPr lang="en-GB" sz="4705" spc="-100" dirty="0">
                <a:solidFill>
                  <a:srgbClr val="505050"/>
                </a:solidFill>
                <a:latin typeface="Segoe UI Light"/>
              </a:rPr>
              <a:t>roduction </a:t>
            </a:r>
            <a:r>
              <a:rPr lang="en-GB" sz="4705" dirty="0">
                <a:solidFill>
                  <a:srgbClr val="505050"/>
                </a:solidFill>
                <a:latin typeface="Segoe UI Light"/>
              </a:rPr>
              <a:t>And At S</a:t>
            </a:r>
            <a:r>
              <a:rPr lang="en-GB" sz="4705" spc="-100" dirty="0">
                <a:solidFill>
                  <a:srgbClr val="505050"/>
                </a:solidFill>
                <a:latin typeface="Segoe UI Light"/>
              </a:rPr>
              <a:t>cale</a:t>
            </a:r>
          </a:p>
        </p:txBody>
      </p:sp>
      <p:sp>
        <p:nvSpPr>
          <p:cNvPr id="2" name="Title 1">
            <a:extLst>
              <a:ext uri="{FF2B5EF4-FFF2-40B4-BE49-F238E27FC236}">
                <a16:creationId xmlns:a16="http://schemas.microsoft.com/office/drawing/2014/main" id="{AD095BC8-D8D1-4AB9-A7AF-C5CAC5B07472}"/>
              </a:ext>
            </a:extLst>
          </p:cNvPr>
          <p:cNvSpPr>
            <a:spLocks noGrp="1"/>
          </p:cNvSpPr>
          <p:nvPr>
            <p:ph type="title"/>
          </p:nvPr>
        </p:nvSpPr>
        <p:spPr/>
        <p:txBody>
          <a:bodyPr>
            <a:normAutofit/>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240070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3" y="5323538"/>
              <a:ext cx="1109891" cy="838136"/>
              <a:chOff x="4931505" y="5757284"/>
              <a:chExt cx="968157" cy="731105"/>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5" y="5757284"/>
                <a:ext cx="968155"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9" y="5323538"/>
              <a:ext cx="1258344" cy="838136"/>
              <a:chOff x="4931506" y="5757284"/>
              <a:chExt cx="1097652" cy="731105"/>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57284"/>
                <a:ext cx="1097652"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23538"/>
              <a:ext cx="1234265" cy="838136"/>
              <a:chOff x="4931505" y="5757284"/>
              <a:chExt cx="1076648" cy="731105"/>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5" y="5757284"/>
                <a:ext cx="1076648"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23538"/>
              <a:ext cx="1234266" cy="838136"/>
              <a:chOff x="4931506" y="5757284"/>
              <a:chExt cx="1076649" cy="731105"/>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57284"/>
                <a:ext cx="1076649"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23538"/>
              <a:ext cx="1278743" cy="838136"/>
              <a:chOff x="4931505" y="5757284"/>
              <a:chExt cx="1115446" cy="731105"/>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5" y="5757284"/>
                <a:ext cx="1115446"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86499" y="1278265"/>
            <a:ext cx="3257702" cy="3166403"/>
            <a:chOff x="8637213" y="1688692"/>
            <a:chExt cx="2841690" cy="2762050"/>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4"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72684D-CAE9-42D5-926D-D817E0A90025}"/>
              </a:ext>
            </a:extLst>
          </p:cNvPr>
          <p:cNvSpPr>
            <a:spLocks noGrp="1"/>
          </p:cNvSpPr>
          <p:nvPr>
            <p:ph type="body" idx="21"/>
          </p:nvPr>
        </p:nvSpPr>
        <p:spPr>
          <a:xfrm>
            <a:off x="6095998" y="3935372"/>
            <a:ext cx="5638801" cy="2859127"/>
          </a:xfrm>
        </p:spPr>
        <p:txBody>
          <a:bodyPr/>
          <a:lstStyle/>
          <a:p>
            <a:pPr>
              <a:spcBef>
                <a:spcPts val="600"/>
              </a:spcBef>
            </a:pPr>
            <a:r>
              <a:rPr lang="en-GB" dirty="0"/>
              <a:t>Uses </a:t>
            </a:r>
            <a:r>
              <a:rPr lang="en-GB" b="1" dirty="0"/>
              <a:t>Azure CNI</a:t>
            </a:r>
            <a:r>
              <a:rPr lang="en-GB" dirty="0"/>
              <a:t> network plugin</a:t>
            </a:r>
          </a:p>
          <a:p>
            <a:pPr>
              <a:spcBef>
                <a:spcPts val="600"/>
              </a:spcBef>
            </a:pPr>
            <a:r>
              <a:rPr lang="en-GB" dirty="0"/>
              <a:t>Both Nodes and Pods on same subnet + </a:t>
            </a:r>
            <a:r>
              <a:rPr lang="en-GB" dirty="0" err="1"/>
              <a:t>VNet</a:t>
            </a:r>
            <a:endParaRPr lang="en-GB" dirty="0"/>
          </a:p>
          <a:p>
            <a:pPr>
              <a:spcBef>
                <a:spcPts val="600"/>
              </a:spcBef>
            </a:pPr>
            <a:r>
              <a:rPr lang="en-GB" dirty="0"/>
              <a:t>Works with peering, service endpoints, ExpressRoute</a:t>
            </a:r>
          </a:p>
          <a:p>
            <a:pPr>
              <a:spcBef>
                <a:spcPts val="600"/>
              </a:spcBef>
            </a:pPr>
            <a:r>
              <a:rPr lang="en-GB" dirty="0"/>
              <a:t>Better performance</a:t>
            </a:r>
          </a:p>
          <a:p>
            <a:pPr>
              <a:spcBef>
                <a:spcPts val="600"/>
              </a:spcBef>
            </a:pPr>
            <a:r>
              <a:rPr lang="en-GB" dirty="0"/>
              <a:t>Each pod requires an IP allocated to it</a:t>
            </a:r>
          </a:p>
        </p:txBody>
      </p:sp>
      <p:sp>
        <p:nvSpPr>
          <p:cNvPr id="7" name="Text Placeholder 6">
            <a:extLst>
              <a:ext uri="{FF2B5EF4-FFF2-40B4-BE49-F238E27FC236}">
                <a16:creationId xmlns:a16="http://schemas.microsoft.com/office/drawing/2014/main" id="{A3DBE981-4F30-45E3-B3E1-EFAD5C25A099}"/>
              </a:ext>
            </a:extLst>
          </p:cNvPr>
          <p:cNvSpPr>
            <a:spLocks noGrp="1"/>
          </p:cNvSpPr>
          <p:nvPr>
            <p:ph type="body" idx="7"/>
          </p:nvPr>
        </p:nvSpPr>
        <p:spPr>
          <a:xfrm>
            <a:off x="6095999" y="3225800"/>
            <a:ext cx="5638798" cy="723900"/>
          </a:xfrm>
        </p:spPr>
        <p:txBody>
          <a:bodyPr/>
          <a:lstStyle/>
          <a:p>
            <a:r>
              <a:rPr lang="en-GB" dirty="0"/>
              <a:t>Advanced</a:t>
            </a:r>
          </a:p>
        </p:txBody>
      </p:sp>
      <p:sp>
        <p:nvSpPr>
          <p:cNvPr id="11" name="Text Placeholder 10">
            <a:extLst>
              <a:ext uri="{FF2B5EF4-FFF2-40B4-BE49-F238E27FC236}">
                <a16:creationId xmlns:a16="http://schemas.microsoft.com/office/drawing/2014/main" id="{408DE1F8-6E83-432E-88F3-A7909072219B}"/>
              </a:ext>
            </a:extLst>
          </p:cNvPr>
          <p:cNvSpPr>
            <a:spLocks noGrp="1"/>
          </p:cNvSpPr>
          <p:nvPr>
            <p:ph type="body" idx="30"/>
          </p:nvPr>
        </p:nvSpPr>
        <p:spPr>
          <a:xfrm>
            <a:off x="457201" y="3228729"/>
            <a:ext cx="5638800" cy="719343"/>
          </a:xfrm>
        </p:spPr>
        <p:txBody>
          <a:bodyPr/>
          <a:lstStyle/>
          <a:p>
            <a:r>
              <a:rPr lang="en-GB" dirty="0"/>
              <a:t>Basic</a:t>
            </a:r>
          </a:p>
        </p:txBody>
      </p:sp>
      <p:sp>
        <p:nvSpPr>
          <p:cNvPr id="12" name="Text Placeholder 11">
            <a:extLst>
              <a:ext uri="{FF2B5EF4-FFF2-40B4-BE49-F238E27FC236}">
                <a16:creationId xmlns:a16="http://schemas.microsoft.com/office/drawing/2014/main" id="{48C8E1E3-1344-4340-A739-67F052702F25}"/>
              </a:ext>
            </a:extLst>
          </p:cNvPr>
          <p:cNvSpPr>
            <a:spLocks noGrp="1"/>
          </p:cNvSpPr>
          <p:nvPr>
            <p:ph type="body" idx="32"/>
          </p:nvPr>
        </p:nvSpPr>
        <p:spPr>
          <a:xfrm>
            <a:off x="457200" y="3936331"/>
            <a:ext cx="5638799" cy="2686719"/>
          </a:xfrm>
        </p:spPr>
        <p:txBody>
          <a:bodyPr/>
          <a:lstStyle/>
          <a:p>
            <a:pPr>
              <a:spcBef>
                <a:spcPts val="600"/>
              </a:spcBef>
            </a:pPr>
            <a:r>
              <a:rPr lang="en-GB" dirty="0"/>
              <a:t>Uses </a:t>
            </a:r>
            <a:r>
              <a:rPr lang="en-GB" b="1" dirty="0" err="1"/>
              <a:t>kubenet</a:t>
            </a:r>
            <a:r>
              <a:rPr lang="en-GB" dirty="0"/>
              <a:t> network plugin</a:t>
            </a:r>
          </a:p>
          <a:p>
            <a:pPr>
              <a:spcBef>
                <a:spcPts val="600"/>
              </a:spcBef>
            </a:pPr>
            <a:r>
              <a:rPr lang="en-GB" dirty="0"/>
              <a:t>Pods are not in a </a:t>
            </a:r>
            <a:r>
              <a:rPr lang="en-GB" dirty="0" err="1"/>
              <a:t>VNet</a:t>
            </a:r>
            <a:r>
              <a:rPr lang="en-GB" dirty="0"/>
              <a:t> or same subnet as Nodes</a:t>
            </a:r>
          </a:p>
          <a:p>
            <a:pPr>
              <a:spcBef>
                <a:spcPts val="600"/>
              </a:spcBef>
            </a:pPr>
            <a:r>
              <a:rPr lang="en-GB" dirty="0"/>
              <a:t>Pods live behind bridge, and UDR is used</a:t>
            </a:r>
          </a:p>
          <a:p>
            <a:pPr>
              <a:spcBef>
                <a:spcPts val="600"/>
              </a:spcBef>
            </a:pPr>
            <a:r>
              <a:rPr lang="en-GB" dirty="0"/>
              <a:t>Simple but has limitations &amp; performance impact</a:t>
            </a:r>
          </a:p>
          <a:p>
            <a:pPr>
              <a:spcBef>
                <a:spcPts val="600"/>
              </a:spcBef>
            </a:pPr>
            <a:r>
              <a:rPr lang="en-GB" dirty="0"/>
              <a:t>No need to allocate/reserve IPs for Pods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0" y="457200"/>
            <a:ext cx="6962775" cy="723900"/>
          </a:xfrm>
        </p:spPr>
        <p:txBody>
          <a:bodyPr>
            <a:normAutofit/>
          </a:bodyPr>
          <a:lstStyle/>
          <a:p>
            <a:r>
              <a:rPr lang="en-GB" dirty="0"/>
              <a:t>AKS Networking Models</a:t>
            </a:r>
          </a:p>
        </p:txBody>
      </p:sp>
      <p:grpSp>
        <p:nvGrpSpPr>
          <p:cNvPr id="90" name="Group 89">
            <a:extLst>
              <a:ext uri="{FF2B5EF4-FFF2-40B4-BE49-F238E27FC236}">
                <a16:creationId xmlns:a16="http://schemas.microsoft.com/office/drawing/2014/main" id="{3CE8B510-96AF-48DF-BE17-36F4D6785821}"/>
              </a:ext>
            </a:extLst>
          </p:cNvPr>
          <p:cNvGrpSpPr/>
          <p:nvPr/>
        </p:nvGrpSpPr>
        <p:grpSpPr>
          <a:xfrm>
            <a:off x="801622" y="1247572"/>
            <a:ext cx="5000018" cy="2029028"/>
            <a:chOff x="801622" y="1247572"/>
            <a:chExt cx="5000018" cy="2029028"/>
          </a:xfrm>
        </p:grpSpPr>
        <p:sp>
          <p:nvSpPr>
            <p:cNvPr id="17" name="Rectangle 16">
              <a:extLst>
                <a:ext uri="{FF2B5EF4-FFF2-40B4-BE49-F238E27FC236}">
                  <a16:creationId xmlns:a16="http://schemas.microsoft.com/office/drawing/2014/main" id="{E2A88343-FD32-465E-AC44-9DABB4374D20}"/>
                </a:ext>
              </a:extLst>
            </p:cNvPr>
            <p:cNvSpPr/>
            <p:nvPr/>
          </p:nvSpPr>
          <p:spPr>
            <a:xfrm>
              <a:off x="801623"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18" name="Rectangle 17">
              <a:extLst>
                <a:ext uri="{FF2B5EF4-FFF2-40B4-BE49-F238E27FC236}">
                  <a16:creationId xmlns:a16="http://schemas.microsoft.com/office/drawing/2014/main" id="{87BE331A-8923-4FC9-B6C9-A15834E1F9AE}"/>
                </a:ext>
              </a:extLst>
            </p:cNvPr>
            <p:cNvSpPr/>
            <p:nvPr/>
          </p:nvSpPr>
          <p:spPr>
            <a:xfrm>
              <a:off x="801622" y="2587752"/>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19" name="Rectangle 18">
              <a:extLst>
                <a:ext uri="{FF2B5EF4-FFF2-40B4-BE49-F238E27FC236}">
                  <a16:creationId xmlns:a16="http://schemas.microsoft.com/office/drawing/2014/main" id="{9867ECDE-2CD7-4D20-8D1E-E27F18B30BE7}"/>
                </a:ext>
              </a:extLst>
            </p:cNvPr>
            <p:cNvSpPr/>
            <p:nvPr/>
          </p:nvSpPr>
          <p:spPr>
            <a:xfrm>
              <a:off x="966131"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21" name="Rectangle 20">
              <a:extLst>
                <a:ext uri="{FF2B5EF4-FFF2-40B4-BE49-F238E27FC236}">
                  <a16:creationId xmlns:a16="http://schemas.microsoft.com/office/drawing/2014/main" id="{C0EE68E7-7692-45FB-986D-2AB3DDD2832A}"/>
                </a:ext>
              </a:extLst>
            </p:cNvPr>
            <p:cNvSpPr/>
            <p:nvPr/>
          </p:nvSpPr>
          <p:spPr>
            <a:xfrm>
              <a:off x="966130" y="2904862"/>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22" name="Arrow: Down 21">
              <a:extLst>
                <a:ext uri="{FF2B5EF4-FFF2-40B4-BE49-F238E27FC236}">
                  <a16:creationId xmlns:a16="http://schemas.microsoft.com/office/drawing/2014/main" id="{E0E9584C-126A-4940-A570-A4D181CA8FD2}"/>
                </a:ext>
              </a:extLst>
            </p:cNvPr>
            <p:cNvSpPr/>
            <p:nvPr/>
          </p:nvSpPr>
          <p:spPr>
            <a:xfrm>
              <a:off x="1410488" y="2472782"/>
              <a:ext cx="245366" cy="39353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DB5405AF-87F4-47F2-923A-E4FF340F4873}"/>
                </a:ext>
              </a:extLst>
            </p:cNvPr>
            <p:cNvSpPr/>
            <p:nvPr/>
          </p:nvSpPr>
          <p:spPr>
            <a:xfrm>
              <a:off x="1043939"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4" name="Rectangle 23">
              <a:extLst>
                <a:ext uri="{FF2B5EF4-FFF2-40B4-BE49-F238E27FC236}">
                  <a16:creationId xmlns:a16="http://schemas.microsoft.com/office/drawing/2014/main" id="{5274DDA8-6396-4EBC-A0A7-F671017ED765}"/>
                </a:ext>
              </a:extLst>
            </p:cNvPr>
            <p:cNvSpPr/>
            <p:nvPr/>
          </p:nvSpPr>
          <p:spPr>
            <a:xfrm>
              <a:off x="2264719"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25" name="Freeform: Shape 24">
              <a:extLst>
                <a:ext uri="{FF2B5EF4-FFF2-40B4-BE49-F238E27FC236}">
                  <a16:creationId xmlns:a16="http://schemas.microsoft.com/office/drawing/2014/main" id="{8F8E690D-D070-44A2-9AAE-3D9EC0EDAD2A}"/>
                </a:ext>
              </a:extLst>
            </p:cNvPr>
            <p:cNvSpPr/>
            <p:nvPr/>
          </p:nvSpPr>
          <p:spPr>
            <a:xfrm>
              <a:off x="1386076"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6" name="Freeform: Shape 25">
              <a:extLst>
                <a:ext uri="{FF2B5EF4-FFF2-40B4-BE49-F238E27FC236}">
                  <a16:creationId xmlns:a16="http://schemas.microsoft.com/office/drawing/2014/main" id="{2491F558-E63F-4077-8F56-3A11E1FD775F}"/>
                </a:ext>
              </a:extLst>
            </p:cNvPr>
            <p:cNvSpPr/>
            <p:nvPr/>
          </p:nvSpPr>
          <p:spPr>
            <a:xfrm>
              <a:off x="1723755"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7" name="TextBox 26">
              <a:extLst>
                <a:ext uri="{FF2B5EF4-FFF2-40B4-BE49-F238E27FC236}">
                  <a16:creationId xmlns:a16="http://schemas.microsoft.com/office/drawing/2014/main" id="{C050F69B-2215-48F5-9199-5932B567064E}"/>
                </a:ext>
              </a:extLst>
            </p:cNvPr>
            <p:cNvSpPr txBox="1"/>
            <p:nvPr/>
          </p:nvSpPr>
          <p:spPr>
            <a:xfrm>
              <a:off x="2081584" y="1623678"/>
              <a:ext cx="1087542" cy="184666"/>
            </a:xfrm>
            <a:prstGeom prst="rect">
              <a:avLst/>
            </a:prstGeom>
          </p:spPr>
          <p:txBody>
            <a:bodyPr wrap="none" lIns="0" tIns="0" rIns="0" bIns="0" rtlCol="0" anchor="t" anchorCtr="0">
              <a:spAutoFit/>
            </a:bodyPr>
            <a:lstStyle/>
            <a:p>
              <a:r>
                <a:rPr lang="en-GB" sz="1200" dirty="0"/>
                <a:t>Pods: 10.244.1.0</a:t>
              </a:r>
            </a:p>
          </p:txBody>
        </p:sp>
        <p:sp>
          <p:nvSpPr>
            <p:cNvPr id="29" name="Rectangle 28">
              <a:extLst>
                <a:ext uri="{FF2B5EF4-FFF2-40B4-BE49-F238E27FC236}">
                  <a16:creationId xmlns:a16="http://schemas.microsoft.com/office/drawing/2014/main" id="{EF757EB9-5F3A-439F-B3F9-F755311AC8C8}"/>
                </a:ext>
              </a:extLst>
            </p:cNvPr>
            <p:cNvSpPr/>
            <p:nvPr/>
          </p:nvSpPr>
          <p:spPr>
            <a:xfrm>
              <a:off x="3326664"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192.168.0.11</a:t>
              </a:r>
            </a:p>
          </p:txBody>
        </p:sp>
        <p:sp>
          <p:nvSpPr>
            <p:cNvPr id="30" name="Rectangle 29">
              <a:extLst>
                <a:ext uri="{FF2B5EF4-FFF2-40B4-BE49-F238E27FC236}">
                  <a16:creationId xmlns:a16="http://schemas.microsoft.com/office/drawing/2014/main" id="{950F4F51-F0C6-4CB9-81A9-C97118CA17C2}"/>
                </a:ext>
              </a:extLst>
            </p:cNvPr>
            <p:cNvSpPr/>
            <p:nvPr/>
          </p:nvSpPr>
          <p:spPr>
            <a:xfrm>
              <a:off x="3491172"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31" name="Freeform: Shape 30">
              <a:extLst>
                <a:ext uri="{FF2B5EF4-FFF2-40B4-BE49-F238E27FC236}">
                  <a16:creationId xmlns:a16="http://schemas.microsoft.com/office/drawing/2014/main" id="{62DC3B45-A2A2-42AA-9A3F-6CB9C2A044DA}"/>
                </a:ext>
              </a:extLst>
            </p:cNvPr>
            <p:cNvSpPr/>
            <p:nvPr/>
          </p:nvSpPr>
          <p:spPr>
            <a:xfrm>
              <a:off x="3568980"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2" name="Rectangle 31">
              <a:extLst>
                <a:ext uri="{FF2B5EF4-FFF2-40B4-BE49-F238E27FC236}">
                  <a16:creationId xmlns:a16="http://schemas.microsoft.com/office/drawing/2014/main" id="{83D3EC61-0256-4C50-848A-AD1CFD2649C2}"/>
                </a:ext>
              </a:extLst>
            </p:cNvPr>
            <p:cNvSpPr/>
            <p:nvPr/>
          </p:nvSpPr>
          <p:spPr>
            <a:xfrm>
              <a:off x="4789760"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33" name="Freeform: Shape 32">
              <a:extLst>
                <a:ext uri="{FF2B5EF4-FFF2-40B4-BE49-F238E27FC236}">
                  <a16:creationId xmlns:a16="http://schemas.microsoft.com/office/drawing/2014/main" id="{2B8D5A7A-F164-4355-A6AA-26D908744415}"/>
                </a:ext>
              </a:extLst>
            </p:cNvPr>
            <p:cNvSpPr/>
            <p:nvPr/>
          </p:nvSpPr>
          <p:spPr>
            <a:xfrm>
              <a:off x="3911117"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4" name="Freeform: Shape 33">
              <a:extLst>
                <a:ext uri="{FF2B5EF4-FFF2-40B4-BE49-F238E27FC236}">
                  <a16:creationId xmlns:a16="http://schemas.microsoft.com/office/drawing/2014/main" id="{62C19816-6046-4284-BFA3-224725473556}"/>
                </a:ext>
              </a:extLst>
            </p:cNvPr>
            <p:cNvSpPr/>
            <p:nvPr/>
          </p:nvSpPr>
          <p:spPr>
            <a:xfrm>
              <a:off x="4248796"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5" name="TextBox 34">
              <a:extLst>
                <a:ext uri="{FF2B5EF4-FFF2-40B4-BE49-F238E27FC236}">
                  <a16:creationId xmlns:a16="http://schemas.microsoft.com/office/drawing/2014/main" id="{54694525-9262-41C0-8B99-C6C4FA182F42}"/>
                </a:ext>
              </a:extLst>
            </p:cNvPr>
            <p:cNvSpPr txBox="1"/>
            <p:nvPr/>
          </p:nvSpPr>
          <p:spPr>
            <a:xfrm>
              <a:off x="4597481" y="1623678"/>
              <a:ext cx="1087542" cy="184666"/>
            </a:xfrm>
            <a:prstGeom prst="rect">
              <a:avLst/>
            </a:prstGeom>
          </p:spPr>
          <p:txBody>
            <a:bodyPr wrap="none" lIns="0" tIns="0" rIns="0" bIns="0" rtlCol="0" anchor="t" anchorCtr="0">
              <a:spAutoFit/>
            </a:bodyPr>
            <a:lstStyle/>
            <a:p>
              <a:r>
                <a:rPr lang="en-GB" sz="1200" dirty="0"/>
                <a:t>Pods: 10.244.2.0</a:t>
              </a:r>
            </a:p>
          </p:txBody>
        </p:sp>
        <p:sp>
          <p:nvSpPr>
            <p:cNvPr id="36" name="Arrow: Down 35">
              <a:extLst>
                <a:ext uri="{FF2B5EF4-FFF2-40B4-BE49-F238E27FC236}">
                  <a16:creationId xmlns:a16="http://schemas.microsoft.com/office/drawing/2014/main" id="{06139C3C-F96A-4B4C-BD37-F787AE835899}"/>
                </a:ext>
              </a:extLst>
            </p:cNvPr>
            <p:cNvSpPr/>
            <p:nvPr/>
          </p:nvSpPr>
          <p:spPr>
            <a:xfrm>
              <a:off x="3887915" y="2463724"/>
              <a:ext cx="245366" cy="414659"/>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aphic 37">
              <a:extLst>
                <a:ext uri="{FF2B5EF4-FFF2-40B4-BE49-F238E27FC236}">
                  <a16:creationId xmlns:a16="http://schemas.microsoft.com/office/drawing/2014/main" id="{D3E1F0F4-4864-46D6-B0A8-0261FFA6D0B3}"/>
                </a:ext>
              </a:extLst>
            </p:cNvPr>
            <p:cNvGrpSpPr/>
            <p:nvPr/>
          </p:nvGrpSpPr>
          <p:grpSpPr>
            <a:xfrm>
              <a:off x="1838732" y="2681720"/>
              <a:ext cx="366946" cy="367437"/>
              <a:chOff x="106307" y="3575487"/>
              <a:chExt cx="590254" cy="591043"/>
            </a:xfrm>
          </p:grpSpPr>
          <p:sp>
            <p:nvSpPr>
              <p:cNvPr id="41" name="Freeform: Shape 40">
                <a:extLst>
                  <a:ext uri="{FF2B5EF4-FFF2-40B4-BE49-F238E27FC236}">
                    <a16:creationId xmlns:a16="http://schemas.microsoft.com/office/drawing/2014/main" id="{49178884-81FF-4250-A9D8-FE1DE6666D7E}"/>
                  </a:ext>
                </a:extLst>
              </p:cNvPr>
              <p:cNvSpPr/>
              <p:nvPr/>
            </p:nvSpPr>
            <p:spPr>
              <a:xfrm>
                <a:off x="106307" y="3575487"/>
                <a:ext cx="590254" cy="590254"/>
              </a:xfrm>
              <a:custGeom>
                <a:avLst/>
                <a:gdLst>
                  <a:gd name="connsiteX0" fmla="*/ 0 w 590254"/>
                  <a:gd name="connsiteY0" fmla="*/ 295207 h 590254"/>
                  <a:gd name="connsiteX1" fmla="*/ 295207 w 590254"/>
                  <a:gd name="connsiteY1" fmla="*/ 0 h 590254"/>
                  <a:gd name="connsiteX2" fmla="*/ 590413 w 590254"/>
                  <a:gd name="connsiteY2" fmla="*/ 295207 h 590254"/>
                  <a:gd name="connsiteX3" fmla="*/ 295207 w 590254"/>
                  <a:gd name="connsiteY3" fmla="*/ 590413 h 590254"/>
                </a:gdLst>
                <a:ahLst/>
                <a:cxnLst>
                  <a:cxn ang="0">
                    <a:pos x="connsiteX0" y="connsiteY0"/>
                  </a:cxn>
                  <a:cxn ang="0">
                    <a:pos x="connsiteX1" y="connsiteY1"/>
                  </a:cxn>
                  <a:cxn ang="0">
                    <a:pos x="connsiteX2" y="connsiteY2"/>
                  </a:cxn>
                  <a:cxn ang="0">
                    <a:pos x="connsiteX3" y="connsiteY3"/>
                  </a:cxn>
                </a:cxnLst>
                <a:rect l="l" t="t" r="r" b="b"/>
                <a:pathLst>
                  <a:path w="590254" h="590254">
                    <a:moveTo>
                      <a:pt x="0" y="295207"/>
                    </a:moveTo>
                    <a:lnTo>
                      <a:pt x="295207" y="0"/>
                    </a:lnTo>
                    <a:lnTo>
                      <a:pt x="590413" y="295207"/>
                    </a:lnTo>
                    <a:lnTo>
                      <a:pt x="295207" y="590413"/>
                    </a:lnTo>
                    <a:close/>
                  </a:path>
                </a:pathLst>
              </a:custGeom>
              <a:solidFill>
                <a:schemeClr val="bg2">
                  <a:lumMod val="65000"/>
                </a:schemeClr>
              </a:solidFill>
              <a:ln w="102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93E4F87-CA25-4260-B2D9-71003A06593F}"/>
                  </a:ext>
                </a:extLst>
              </p:cNvPr>
              <p:cNvSpPr/>
              <p:nvPr/>
            </p:nvSpPr>
            <p:spPr>
              <a:xfrm>
                <a:off x="476210" y="3848570"/>
                <a:ext cx="112628" cy="112628"/>
              </a:xfrm>
              <a:custGeom>
                <a:avLst/>
                <a:gdLst>
                  <a:gd name="connsiteX0" fmla="*/ 90554 w 112628"/>
                  <a:gd name="connsiteY0" fmla="*/ 0 h 112628"/>
                  <a:gd name="connsiteX1" fmla="*/ 112676 w 112628"/>
                  <a:gd name="connsiteY1" fmla="*/ 22122 h 112628"/>
                  <a:gd name="connsiteX2" fmla="*/ 22122 w 112628"/>
                  <a:gd name="connsiteY2" fmla="*/ 112676 h 112628"/>
                  <a:gd name="connsiteX3" fmla="*/ 0 w 112628"/>
                  <a:gd name="connsiteY3" fmla="*/ 90554 h 112628"/>
                </a:gdLst>
                <a:ahLst/>
                <a:cxnLst>
                  <a:cxn ang="0">
                    <a:pos x="connsiteX0" y="connsiteY0"/>
                  </a:cxn>
                  <a:cxn ang="0">
                    <a:pos x="connsiteX1" y="connsiteY1"/>
                  </a:cxn>
                  <a:cxn ang="0">
                    <a:pos x="connsiteX2" y="connsiteY2"/>
                  </a:cxn>
                  <a:cxn ang="0">
                    <a:pos x="connsiteX3" y="connsiteY3"/>
                  </a:cxn>
                </a:cxnLst>
                <a:rect l="l" t="t" r="r" b="b"/>
                <a:pathLst>
                  <a:path w="112628" h="112628">
                    <a:moveTo>
                      <a:pt x="90554" y="0"/>
                    </a:moveTo>
                    <a:lnTo>
                      <a:pt x="112676" y="22122"/>
                    </a:lnTo>
                    <a:lnTo>
                      <a:pt x="22122" y="112676"/>
                    </a:lnTo>
                    <a:lnTo>
                      <a:pt x="0" y="90554"/>
                    </a:lnTo>
                    <a:close/>
                  </a:path>
                </a:pathLst>
              </a:custGeom>
              <a:solidFill>
                <a:srgbClr val="000000"/>
              </a:solidFill>
              <a:ln w="102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6356BAA-7CAA-402A-AB10-36F06C66701B}"/>
                  </a:ext>
                </a:extLst>
              </p:cNvPr>
              <p:cNvSpPr/>
              <p:nvPr/>
            </p:nvSpPr>
            <p:spPr>
              <a:xfrm>
                <a:off x="473079" y="3777011"/>
                <a:ext cx="115757" cy="115757"/>
              </a:xfrm>
              <a:custGeom>
                <a:avLst/>
                <a:gdLst>
                  <a:gd name="connsiteX0" fmla="*/ 0 w 115756"/>
                  <a:gd name="connsiteY0" fmla="*/ 22122 h 115756"/>
                  <a:gd name="connsiteX1" fmla="*/ 22122 w 115756"/>
                  <a:gd name="connsiteY1" fmla="*/ 0 h 115756"/>
                  <a:gd name="connsiteX2" fmla="*/ 115803 w 115756"/>
                  <a:gd name="connsiteY2" fmla="*/ 93680 h 115756"/>
                  <a:gd name="connsiteX3" fmla="*/ 93680 w 115756"/>
                  <a:gd name="connsiteY3" fmla="*/ 115803 h 115756"/>
                </a:gdLst>
                <a:ahLst/>
                <a:cxnLst>
                  <a:cxn ang="0">
                    <a:pos x="connsiteX0" y="connsiteY0"/>
                  </a:cxn>
                  <a:cxn ang="0">
                    <a:pos x="connsiteX1" y="connsiteY1"/>
                  </a:cxn>
                  <a:cxn ang="0">
                    <a:pos x="connsiteX2" y="connsiteY2"/>
                  </a:cxn>
                  <a:cxn ang="0">
                    <a:pos x="connsiteX3" y="connsiteY3"/>
                  </a:cxn>
                </a:cxnLst>
                <a:rect l="l" t="t" r="r" b="b"/>
                <a:pathLst>
                  <a:path w="115756" h="115756">
                    <a:moveTo>
                      <a:pt x="0" y="22122"/>
                    </a:moveTo>
                    <a:lnTo>
                      <a:pt x="22122" y="0"/>
                    </a:lnTo>
                    <a:lnTo>
                      <a:pt x="115803" y="93680"/>
                    </a:lnTo>
                    <a:lnTo>
                      <a:pt x="93680" y="115803"/>
                    </a:lnTo>
                    <a:close/>
                  </a:path>
                </a:pathLst>
              </a:custGeom>
              <a:solidFill>
                <a:srgbClr val="000000"/>
              </a:solidFill>
              <a:ln w="102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33C3530-CE28-44CD-9833-3E3FDDC314F7}"/>
                  </a:ext>
                </a:extLst>
              </p:cNvPr>
              <p:cNvSpPr/>
              <p:nvPr/>
            </p:nvSpPr>
            <p:spPr>
              <a:xfrm>
                <a:off x="386308" y="3855072"/>
                <a:ext cx="173113" cy="31286"/>
              </a:xfrm>
              <a:custGeom>
                <a:avLst/>
                <a:gdLst>
                  <a:gd name="connsiteX0" fmla="*/ 0 w 173113"/>
                  <a:gd name="connsiteY0" fmla="*/ 31286 h 31285"/>
                  <a:gd name="connsiteX1" fmla="*/ 0 w 173113"/>
                  <a:gd name="connsiteY1" fmla="*/ 0 h 31285"/>
                  <a:gd name="connsiteX2" fmla="*/ 173687 w 173113"/>
                  <a:gd name="connsiteY2" fmla="*/ 0 h 31285"/>
                  <a:gd name="connsiteX3" fmla="*/ 173687 w 173113"/>
                  <a:gd name="connsiteY3" fmla="*/ 31286 h 31285"/>
                </a:gdLst>
                <a:ahLst/>
                <a:cxnLst>
                  <a:cxn ang="0">
                    <a:pos x="connsiteX0" y="connsiteY0"/>
                  </a:cxn>
                  <a:cxn ang="0">
                    <a:pos x="connsiteX1" y="connsiteY1"/>
                  </a:cxn>
                  <a:cxn ang="0">
                    <a:pos x="connsiteX2" y="connsiteY2"/>
                  </a:cxn>
                  <a:cxn ang="0">
                    <a:pos x="connsiteX3" y="connsiteY3"/>
                  </a:cxn>
                </a:cxnLst>
                <a:rect l="l" t="t" r="r" b="b"/>
                <a:pathLst>
                  <a:path w="173113" h="31285">
                    <a:moveTo>
                      <a:pt x="0" y="31286"/>
                    </a:moveTo>
                    <a:lnTo>
                      <a:pt x="0" y="0"/>
                    </a:lnTo>
                    <a:lnTo>
                      <a:pt x="173687" y="0"/>
                    </a:lnTo>
                    <a:lnTo>
                      <a:pt x="173687" y="31286"/>
                    </a:lnTo>
                    <a:close/>
                  </a:path>
                </a:pathLst>
              </a:custGeom>
              <a:solidFill>
                <a:srgbClr val="000000"/>
              </a:solidFill>
              <a:ln w="102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1FF16F2B-AFC0-49B3-AEA3-2AADCA3206E8}"/>
                  </a:ext>
                </a:extLst>
              </p:cNvPr>
              <p:cNvSpPr/>
              <p:nvPr/>
            </p:nvSpPr>
            <p:spPr>
              <a:xfrm>
                <a:off x="386048" y="3857846"/>
                <a:ext cx="31286" cy="308684"/>
              </a:xfrm>
              <a:custGeom>
                <a:avLst/>
                <a:gdLst>
                  <a:gd name="connsiteX0" fmla="*/ 31286 w 31285"/>
                  <a:gd name="connsiteY0" fmla="*/ 309018 h 308684"/>
                  <a:gd name="connsiteX1" fmla="*/ 0 w 31285"/>
                  <a:gd name="connsiteY1" fmla="*/ 309018 h 308684"/>
                  <a:gd name="connsiteX2" fmla="*/ 0 w 31285"/>
                  <a:gd name="connsiteY2" fmla="*/ 0 h 308684"/>
                  <a:gd name="connsiteX3" fmla="*/ 31286 w 31285"/>
                  <a:gd name="connsiteY3" fmla="*/ 0 h 308684"/>
                </a:gdLst>
                <a:ahLst/>
                <a:cxnLst>
                  <a:cxn ang="0">
                    <a:pos x="connsiteX0" y="connsiteY0"/>
                  </a:cxn>
                  <a:cxn ang="0">
                    <a:pos x="connsiteX1" y="connsiteY1"/>
                  </a:cxn>
                  <a:cxn ang="0">
                    <a:pos x="connsiteX2" y="connsiteY2"/>
                  </a:cxn>
                  <a:cxn ang="0">
                    <a:pos x="connsiteX3" y="connsiteY3"/>
                  </a:cxn>
                </a:cxnLst>
                <a:rect l="l" t="t" r="r" b="b"/>
                <a:pathLst>
                  <a:path w="31285" h="308684">
                    <a:moveTo>
                      <a:pt x="31286" y="309018"/>
                    </a:moveTo>
                    <a:lnTo>
                      <a:pt x="0" y="309018"/>
                    </a:lnTo>
                    <a:lnTo>
                      <a:pt x="0" y="0"/>
                    </a:lnTo>
                    <a:lnTo>
                      <a:pt x="31286" y="0"/>
                    </a:lnTo>
                    <a:close/>
                  </a:path>
                </a:pathLst>
              </a:custGeom>
              <a:solidFill>
                <a:srgbClr val="000000"/>
              </a:solidFill>
              <a:ln w="1028" cap="flat">
                <a:noFill/>
                <a:prstDash val="solid"/>
                <a:miter/>
              </a:ln>
            </p:spPr>
            <p:txBody>
              <a:bodyPr rtlCol="0" anchor="ctr"/>
              <a:lstStyle/>
              <a:p>
                <a:endParaRPr lang="en-GB"/>
              </a:p>
            </p:txBody>
          </p:sp>
        </p:grpSp>
        <p:sp>
          <p:nvSpPr>
            <p:cNvPr id="46" name="TextBox 45">
              <a:extLst>
                <a:ext uri="{FF2B5EF4-FFF2-40B4-BE49-F238E27FC236}">
                  <a16:creationId xmlns:a16="http://schemas.microsoft.com/office/drawing/2014/main" id="{EDEDC1EA-E55B-4DF3-962F-E027B06FFE7F}"/>
                </a:ext>
              </a:extLst>
            </p:cNvPr>
            <p:cNvSpPr txBox="1"/>
            <p:nvPr/>
          </p:nvSpPr>
          <p:spPr>
            <a:xfrm>
              <a:off x="2138708" y="2637597"/>
              <a:ext cx="1532471" cy="161583"/>
            </a:xfrm>
            <a:prstGeom prst="rect">
              <a:avLst/>
            </a:prstGeom>
          </p:spPr>
          <p:txBody>
            <a:bodyPr wrap="none" lIns="0" tIns="0" rIns="0" bIns="0" rtlCol="0" anchor="t" anchorCtr="0">
              <a:spAutoFit/>
            </a:bodyPr>
            <a:lstStyle/>
            <a:p>
              <a:r>
                <a:rPr lang="en-GB" sz="1050" dirty="0"/>
                <a:t>10.244.2.0 </a:t>
              </a:r>
              <a:r>
                <a:rPr lang="en-GB" sz="1050" dirty="0">
                  <a:sym typeface="Wingdings" panose="05000000000000000000" pitchFamily="2" charset="2"/>
                </a:rPr>
                <a:t></a:t>
              </a:r>
              <a:r>
                <a:rPr lang="en-GB" sz="1050" dirty="0"/>
                <a:t> 192.168.0.11</a:t>
              </a:r>
            </a:p>
          </p:txBody>
        </p:sp>
        <p:sp>
          <p:nvSpPr>
            <p:cNvPr id="47" name="TextBox 46">
              <a:extLst>
                <a:ext uri="{FF2B5EF4-FFF2-40B4-BE49-F238E27FC236}">
                  <a16:creationId xmlns:a16="http://schemas.microsoft.com/office/drawing/2014/main" id="{5D67F2D7-AC84-42C0-9327-51243BB6B166}"/>
                </a:ext>
              </a:extLst>
            </p:cNvPr>
            <p:cNvSpPr txBox="1"/>
            <p:nvPr/>
          </p:nvSpPr>
          <p:spPr>
            <a:xfrm>
              <a:off x="1684568" y="2913920"/>
              <a:ext cx="283473" cy="215444"/>
            </a:xfrm>
            <a:prstGeom prst="rect">
              <a:avLst/>
            </a:prstGeom>
          </p:spPr>
          <p:txBody>
            <a:bodyPr wrap="square" lIns="0" tIns="0" rIns="0" bIns="0" rtlCol="0" anchor="t" anchorCtr="0">
              <a:spAutoFit/>
            </a:bodyPr>
            <a:lstStyle/>
            <a:p>
              <a:r>
                <a:rPr lang="en-GB" sz="1400" dirty="0" err="1"/>
                <a:t>udr</a:t>
              </a:r>
              <a:endParaRPr lang="en-GB" sz="1400" dirty="0"/>
            </a:p>
          </p:txBody>
        </p:sp>
      </p:grpSp>
      <p:grpSp>
        <p:nvGrpSpPr>
          <p:cNvPr id="91" name="Group 90">
            <a:extLst>
              <a:ext uri="{FF2B5EF4-FFF2-40B4-BE49-F238E27FC236}">
                <a16:creationId xmlns:a16="http://schemas.microsoft.com/office/drawing/2014/main" id="{3A04D3F7-BE4A-45BB-8560-FA898AD2851B}"/>
              </a:ext>
            </a:extLst>
          </p:cNvPr>
          <p:cNvGrpSpPr/>
          <p:nvPr/>
        </p:nvGrpSpPr>
        <p:grpSpPr>
          <a:xfrm>
            <a:off x="6410504" y="1252737"/>
            <a:ext cx="5000017" cy="2029028"/>
            <a:chOff x="6410504" y="1252737"/>
            <a:chExt cx="5000017" cy="2029028"/>
          </a:xfrm>
        </p:grpSpPr>
        <p:sp>
          <p:nvSpPr>
            <p:cNvPr id="48" name="Rectangle 47">
              <a:extLst>
                <a:ext uri="{FF2B5EF4-FFF2-40B4-BE49-F238E27FC236}">
                  <a16:creationId xmlns:a16="http://schemas.microsoft.com/office/drawing/2014/main" id="{EABB51D2-9679-4984-BCEF-80E9A951BA9D}"/>
                </a:ext>
              </a:extLst>
            </p:cNvPr>
            <p:cNvSpPr/>
            <p:nvPr/>
          </p:nvSpPr>
          <p:spPr>
            <a:xfrm>
              <a:off x="641050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49" name="Rectangle 48">
              <a:extLst>
                <a:ext uri="{FF2B5EF4-FFF2-40B4-BE49-F238E27FC236}">
                  <a16:creationId xmlns:a16="http://schemas.microsoft.com/office/drawing/2014/main" id="{55F092E1-32F4-4ACA-8F48-F91AA2EC0708}"/>
                </a:ext>
              </a:extLst>
            </p:cNvPr>
            <p:cNvSpPr/>
            <p:nvPr/>
          </p:nvSpPr>
          <p:spPr>
            <a:xfrm>
              <a:off x="6410504" y="2592917"/>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51" name="Rectangle 50">
              <a:extLst>
                <a:ext uri="{FF2B5EF4-FFF2-40B4-BE49-F238E27FC236}">
                  <a16:creationId xmlns:a16="http://schemas.microsoft.com/office/drawing/2014/main" id="{719196E6-090E-46DA-85BE-B689AE247E05}"/>
                </a:ext>
              </a:extLst>
            </p:cNvPr>
            <p:cNvSpPr/>
            <p:nvPr/>
          </p:nvSpPr>
          <p:spPr>
            <a:xfrm>
              <a:off x="6575012" y="2910027"/>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52" name="Arrow: Down 51">
              <a:extLst>
                <a:ext uri="{FF2B5EF4-FFF2-40B4-BE49-F238E27FC236}">
                  <a16:creationId xmlns:a16="http://schemas.microsoft.com/office/drawing/2014/main" id="{46F32A66-0ACF-421D-AD0E-229129654932}"/>
                </a:ext>
              </a:extLst>
            </p:cNvPr>
            <p:cNvSpPr/>
            <p:nvPr/>
          </p:nvSpPr>
          <p:spPr>
            <a:xfrm>
              <a:off x="8151327"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C263163B-6A8A-49B9-8259-7EB935BC7508}"/>
                </a:ext>
              </a:extLst>
            </p:cNvPr>
            <p:cNvSpPr/>
            <p:nvPr/>
          </p:nvSpPr>
          <p:spPr>
            <a:xfrm>
              <a:off x="664312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4" name="Rectangle 53">
              <a:extLst>
                <a:ext uri="{FF2B5EF4-FFF2-40B4-BE49-F238E27FC236}">
                  <a16:creationId xmlns:a16="http://schemas.microsoft.com/office/drawing/2014/main" id="{E96B9FDB-BA3F-4D81-99FA-249A8FFF987C}"/>
                </a:ext>
              </a:extLst>
            </p:cNvPr>
            <p:cNvSpPr/>
            <p:nvPr/>
          </p:nvSpPr>
          <p:spPr>
            <a:xfrm>
              <a:off x="807672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55" name="Freeform: Shape 54">
              <a:extLst>
                <a:ext uri="{FF2B5EF4-FFF2-40B4-BE49-F238E27FC236}">
                  <a16:creationId xmlns:a16="http://schemas.microsoft.com/office/drawing/2014/main" id="{1FB7395E-AB42-4512-96A9-B468B216DE8B}"/>
                </a:ext>
              </a:extLst>
            </p:cNvPr>
            <p:cNvSpPr/>
            <p:nvPr/>
          </p:nvSpPr>
          <p:spPr>
            <a:xfrm>
              <a:off x="698525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61FF6A2F-2BBB-4226-A9F9-7B19909E0012}"/>
                </a:ext>
              </a:extLst>
            </p:cNvPr>
            <p:cNvSpPr/>
            <p:nvPr/>
          </p:nvSpPr>
          <p:spPr>
            <a:xfrm>
              <a:off x="732293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74" name="Arrow: Down 73">
              <a:extLst>
                <a:ext uri="{FF2B5EF4-FFF2-40B4-BE49-F238E27FC236}">
                  <a16:creationId xmlns:a16="http://schemas.microsoft.com/office/drawing/2014/main" id="{BC878A10-BE54-4B59-8A8D-AFC90AC61E0C}"/>
                </a:ext>
              </a:extLst>
            </p:cNvPr>
            <p:cNvSpPr/>
            <p:nvPr/>
          </p:nvSpPr>
          <p:spPr>
            <a:xfrm>
              <a:off x="663905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56F6052B-EE08-4ECD-AC74-9CAE0CB65142}"/>
                </a:ext>
              </a:extLst>
            </p:cNvPr>
            <p:cNvSpPr/>
            <p:nvPr/>
          </p:nvSpPr>
          <p:spPr>
            <a:xfrm>
              <a:off x="698094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Arrow: Down 75">
              <a:extLst>
                <a:ext uri="{FF2B5EF4-FFF2-40B4-BE49-F238E27FC236}">
                  <a16:creationId xmlns:a16="http://schemas.microsoft.com/office/drawing/2014/main" id="{BE924E9B-5839-41DD-A0F3-02DCD400CE5D}"/>
                </a:ext>
              </a:extLst>
            </p:cNvPr>
            <p:cNvSpPr/>
            <p:nvPr/>
          </p:nvSpPr>
          <p:spPr>
            <a:xfrm>
              <a:off x="732282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94232D8D-F020-4F85-BE9C-46B3537B875B}"/>
                </a:ext>
              </a:extLst>
            </p:cNvPr>
            <p:cNvSpPr txBox="1"/>
            <p:nvPr/>
          </p:nvSpPr>
          <p:spPr>
            <a:xfrm>
              <a:off x="652133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192.168.0.11, 12, 13</a:t>
              </a:r>
            </a:p>
          </p:txBody>
        </p:sp>
        <p:sp>
          <p:nvSpPr>
            <p:cNvPr id="79" name="Rectangle 78">
              <a:extLst>
                <a:ext uri="{FF2B5EF4-FFF2-40B4-BE49-F238E27FC236}">
                  <a16:creationId xmlns:a16="http://schemas.microsoft.com/office/drawing/2014/main" id="{56C2F3FC-1B81-42C3-AD84-966089649F14}"/>
                </a:ext>
              </a:extLst>
            </p:cNvPr>
            <p:cNvSpPr/>
            <p:nvPr/>
          </p:nvSpPr>
          <p:spPr>
            <a:xfrm>
              <a:off x="893554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192.168.0.20</a:t>
              </a:r>
            </a:p>
          </p:txBody>
        </p:sp>
        <p:sp>
          <p:nvSpPr>
            <p:cNvPr id="80" name="Arrow: Down 79">
              <a:extLst>
                <a:ext uri="{FF2B5EF4-FFF2-40B4-BE49-F238E27FC236}">
                  <a16:creationId xmlns:a16="http://schemas.microsoft.com/office/drawing/2014/main" id="{2BE59A4C-AF28-4195-B7DB-8E235320CD4F}"/>
                </a:ext>
              </a:extLst>
            </p:cNvPr>
            <p:cNvSpPr/>
            <p:nvPr/>
          </p:nvSpPr>
          <p:spPr>
            <a:xfrm>
              <a:off x="10592114"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763DA41B-6795-40E7-90A0-FAD04A8EDDEF}"/>
                </a:ext>
              </a:extLst>
            </p:cNvPr>
            <p:cNvSpPr/>
            <p:nvPr/>
          </p:nvSpPr>
          <p:spPr>
            <a:xfrm>
              <a:off x="916816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2" name="Rectangle 81">
              <a:extLst>
                <a:ext uri="{FF2B5EF4-FFF2-40B4-BE49-F238E27FC236}">
                  <a16:creationId xmlns:a16="http://schemas.microsoft.com/office/drawing/2014/main" id="{606AF8CF-FA21-439F-83DD-99B708886D50}"/>
                </a:ext>
              </a:extLst>
            </p:cNvPr>
            <p:cNvSpPr/>
            <p:nvPr/>
          </p:nvSpPr>
          <p:spPr>
            <a:xfrm>
              <a:off x="1060176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83" name="Freeform: Shape 82">
              <a:extLst>
                <a:ext uri="{FF2B5EF4-FFF2-40B4-BE49-F238E27FC236}">
                  <a16:creationId xmlns:a16="http://schemas.microsoft.com/office/drawing/2014/main" id="{C1E04B59-C313-4DB7-AC80-3FF1C208830F}"/>
                </a:ext>
              </a:extLst>
            </p:cNvPr>
            <p:cNvSpPr/>
            <p:nvPr/>
          </p:nvSpPr>
          <p:spPr>
            <a:xfrm>
              <a:off x="951029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4" name="Freeform: Shape 83">
              <a:extLst>
                <a:ext uri="{FF2B5EF4-FFF2-40B4-BE49-F238E27FC236}">
                  <a16:creationId xmlns:a16="http://schemas.microsoft.com/office/drawing/2014/main" id="{BED95B28-B8B0-4870-809B-4B01E4B41667}"/>
                </a:ext>
              </a:extLst>
            </p:cNvPr>
            <p:cNvSpPr/>
            <p:nvPr/>
          </p:nvSpPr>
          <p:spPr>
            <a:xfrm>
              <a:off x="984797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5" name="Arrow: Down 84">
              <a:extLst>
                <a:ext uri="{FF2B5EF4-FFF2-40B4-BE49-F238E27FC236}">
                  <a16:creationId xmlns:a16="http://schemas.microsoft.com/office/drawing/2014/main" id="{EF961995-85A6-40C4-A91A-931757CFB6A4}"/>
                </a:ext>
              </a:extLst>
            </p:cNvPr>
            <p:cNvSpPr/>
            <p:nvPr/>
          </p:nvSpPr>
          <p:spPr>
            <a:xfrm>
              <a:off x="917679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Arrow: Down 85">
              <a:extLst>
                <a:ext uri="{FF2B5EF4-FFF2-40B4-BE49-F238E27FC236}">
                  <a16:creationId xmlns:a16="http://schemas.microsoft.com/office/drawing/2014/main" id="{D3B46A59-C47A-4341-B9DB-CE391A645F2D}"/>
                </a:ext>
              </a:extLst>
            </p:cNvPr>
            <p:cNvSpPr/>
            <p:nvPr/>
          </p:nvSpPr>
          <p:spPr>
            <a:xfrm>
              <a:off x="951233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Arrow: Down 86">
              <a:extLst>
                <a:ext uri="{FF2B5EF4-FFF2-40B4-BE49-F238E27FC236}">
                  <a16:creationId xmlns:a16="http://schemas.microsoft.com/office/drawing/2014/main" id="{E16684AC-F8FB-45A7-94F2-13EBA00F8984}"/>
                </a:ext>
              </a:extLst>
            </p:cNvPr>
            <p:cNvSpPr/>
            <p:nvPr/>
          </p:nvSpPr>
          <p:spPr>
            <a:xfrm>
              <a:off x="986056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6602F261-C235-4BD9-8095-9AE2CC14F27D}"/>
                </a:ext>
              </a:extLst>
            </p:cNvPr>
            <p:cNvSpPr txBox="1"/>
            <p:nvPr/>
          </p:nvSpPr>
          <p:spPr>
            <a:xfrm>
              <a:off x="904637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192.168.0.21, 22, 23</a:t>
              </a:r>
            </a:p>
          </p:txBody>
        </p:sp>
      </p:grpSp>
    </p:spTree>
    <p:extLst>
      <p:ext uri="{BB962C8B-B14F-4D97-AF65-F5344CB8AC3E}">
        <p14:creationId xmlns:p14="http://schemas.microsoft.com/office/powerpoint/2010/main" val="19901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up)">
                                      <p:cBhvr>
                                        <p:cTn id="11" dur="500"/>
                                        <p:tgtEl>
                                          <p:spTgt spid="1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up)">
                                      <p:cBhvr>
                                        <p:cTn id="19" dur="500"/>
                                        <p:tgtEl>
                                          <p:spTgt spid="1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up)">
                                      <p:cBhvr>
                                        <p:cTn id="33" dur="500"/>
                                        <p:tgtEl>
                                          <p:spTgt spid="8">
                                            <p:txEl>
                                              <p:pRg st="0" end="0"/>
                                            </p:txEl>
                                          </p:spTgt>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up)">
                                      <p:cBhvr>
                                        <p:cTn id="37" dur="500"/>
                                        <p:tgtEl>
                                          <p:spTgt spid="8">
                                            <p:txEl>
                                              <p:pRg st="1" end="1"/>
                                            </p:txEl>
                                          </p:spTgt>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up)">
                                      <p:cBhvr>
                                        <p:cTn id="41" dur="500"/>
                                        <p:tgtEl>
                                          <p:spTgt spid="8">
                                            <p:txEl>
                                              <p:pRg st="2" end="2"/>
                                            </p:txEl>
                                          </p:spTgt>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wipe(up)">
                                      <p:cBhvr>
                                        <p:cTn id="45" dur="500"/>
                                        <p:tgtEl>
                                          <p:spTgt spid="8">
                                            <p:txEl>
                                              <p:pRg st="3" end="3"/>
                                            </p:txEl>
                                          </p:spTgt>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wipe(up)">
                                      <p:cBhvr>
                                        <p:cTn id="49" dur="500"/>
                                        <p:tgtEl>
                                          <p:spTgt spid="8">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p:txBody>
          <a:bodyPr>
            <a:normAutofit/>
          </a:bodyPr>
          <a:lstStyle/>
          <a:p>
            <a:r>
              <a:rPr lang="en-US" dirty="0"/>
              <a:t>AKS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354713" y="175598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itle 16">
            <a:extLst>
              <a:ext uri="{FF2B5EF4-FFF2-40B4-BE49-F238E27FC236}">
                <a16:creationId xmlns:a16="http://schemas.microsoft.com/office/drawing/2014/main" id="{466F067A-A147-4230-8D3E-8E6F87370E3B}"/>
              </a:ext>
            </a:extLst>
          </p:cNvPr>
          <p:cNvSpPr txBox="1">
            <a:spLocks/>
          </p:cNvSpPr>
          <p:nvPr/>
        </p:nvSpPr>
        <p:spPr>
          <a:xfrm>
            <a:off x="559897" y="1824991"/>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Uses Azure subnet for both your pods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559897" y="2626359"/>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Allows for connectivity to existing Azure IaaS/VMs in the same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559897" y="3704726"/>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 ExpressRoute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559897" y="4506094"/>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2" name="Group 1">
            <a:extLst>
              <a:ext uri="{FF2B5EF4-FFF2-40B4-BE49-F238E27FC236}">
                <a16:creationId xmlns:a16="http://schemas.microsoft.com/office/drawing/2014/main" id="{52A2569B-B7D4-42CB-9EFF-D0CA1E274AF7}"/>
              </a:ext>
            </a:extLst>
          </p:cNvPr>
          <p:cNvGrpSpPr/>
          <p:nvPr/>
        </p:nvGrpSpPr>
        <p:grpSpPr>
          <a:xfrm>
            <a:off x="5238763" y="1570994"/>
            <a:ext cx="5966530" cy="5153655"/>
            <a:chOff x="5568021" y="1855395"/>
            <a:chExt cx="5024515" cy="4339979"/>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97600"/>
              <a:ext cx="666956" cy="664539"/>
              <a:chOff x="7878647" y="2959186"/>
              <a:chExt cx="680330" cy="677865"/>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59186"/>
                <a:ext cx="680330" cy="103659"/>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 VM</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534548" y="5307463"/>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Azure PaaS using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dirty="0"/>
              <a:t>Azure Active Directory</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457200" y="1414156"/>
            <a:ext cx="10377566" cy="1648593"/>
          </a:xfrm>
        </p:spPr>
        <p:txBody>
          <a:bodyPr/>
          <a:lstStyle/>
          <a:p>
            <a:r>
              <a:rPr lang="en-GB" sz="2400" b="0" dirty="0">
                <a:latin typeface="Segoe UI Light" panose="020B0502040204020203" pitchFamily="34" charset="0"/>
                <a:cs typeface="Segoe UI Light" panose="020B0502040204020203" pitchFamily="34" charset="0"/>
              </a:rPr>
              <a:t>Use Azure Active Directory to authenticate AKS access</a:t>
            </a:r>
          </a:p>
          <a:p>
            <a:r>
              <a:rPr lang="en-GB" sz="2400" b="0" dirty="0">
                <a:latin typeface="Segoe UI Light" panose="020B0502040204020203" pitchFamily="34" charset="0"/>
                <a:cs typeface="Segoe UI Light" panose="020B0502040204020203" pitchFamily="34" charset="0"/>
              </a:rPr>
              <a:t>Assign roles &amp; permissions in Kubernetes RBAC, based on AAD users &amp; groups </a:t>
            </a:r>
          </a:p>
          <a:p>
            <a:r>
              <a:rPr lang="en-GB" sz="2400" b="0" dirty="0">
                <a:latin typeface="Segoe UI Light" panose="020B0502040204020203" pitchFamily="34" charset="0"/>
                <a:cs typeface="Segoe UI Light" panose="020B0502040204020203" pitchFamily="34" charset="0"/>
              </a:rPr>
              <a:t>Roles &amp; groups in AAD define who has access to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366" y="392294"/>
            <a:ext cx="3051295" cy="646331"/>
          </a:xfrm>
          <a:prstGeom prst="rect">
            <a:avLst/>
          </a:prstGeom>
        </p:spPr>
        <p:txBody>
          <a:bodyPr wrap="square">
            <a:spAutoFit/>
          </a:bodyPr>
          <a:lstStyle/>
          <a:p>
            <a:r>
              <a:rPr lang="en-GB" dirty="0"/>
              <a:t>https://docs.microsoft.com/azure/aks/managed-aad</a:t>
            </a:r>
          </a:p>
        </p:txBody>
      </p:sp>
      <p:pic>
        <p:nvPicPr>
          <p:cNvPr id="44" name="Graphic 43" descr="Open Book">
            <a:extLst>
              <a:ext uri="{FF2B5EF4-FFF2-40B4-BE49-F238E27FC236}">
                <a16:creationId xmlns:a16="http://schemas.microsoft.com/office/drawing/2014/main" id="{2C2DA9CD-DF6F-473A-A649-20F05D530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580" y="476000"/>
            <a:ext cx="540068" cy="540068"/>
          </a:xfrm>
          <a:prstGeom prst="rect">
            <a:avLst/>
          </a:prstGeom>
        </p:spPr>
      </p:pic>
      <p:pic>
        <p:nvPicPr>
          <p:cNvPr id="3074" name="Picture 2" descr="Azure Active Directory integration with AKS clusters">
            <a:extLst>
              <a:ext uri="{FF2B5EF4-FFF2-40B4-BE49-F238E27FC236}">
                <a16:creationId xmlns:a16="http://schemas.microsoft.com/office/drawing/2014/main" id="{9664F25C-C8E4-4E40-B5EA-D83825241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09" y="3429000"/>
            <a:ext cx="8686380" cy="3098793"/>
          </a:xfrm>
          <a:prstGeom prst="rect">
            <a:avLst/>
          </a:prstGeom>
          <a:noFill/>
          <a:ln w="762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8893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6652053" cy="897045"/>
          </a:xfrm>
        </p:spPr>
        <p:txBody>
          <a:bodyPr>
            <a:normAutofit fontScale="90000"/>
          </a:bodyPr>
          <a:lstStyle/>
          <a:p>
            <a:r>
              <a:rPr lang="en-GB" dirty="0"/>
              <a:t>‘HTTP application routing’ Add-On</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876811"/>
            <a:ext cx="5768271" cy="3078647"/>
          </a:xfrm>
        </p:spPr>
        <p:txBody>
          <a:bodyPr/>
          <a:lstStyle/>
          <a:p>
            <a:r>
              <a:rPr lang="en-GB" sz="2400" b="0" dirty="0">
                <a:latin typeface="Segoe UI Light" panose="020B0502040204020203" pitchFamily="34" charset="0"/>
                <a:cs typeface="Segoe UI Light" panose="020B0502040204020203" pitchFamily="34" charset="0"/>
              </a:rPr>
              <a:t>Simplifies Ingress and DNS for external access to HTTP services in cluster</a:t>
            </a:r>
          </a:p>
          <a:p>
            <a:r>
              <a:rPr lang="en-GB" sz="2400" b="0" dirty="0">
                <a:latin typeface="Segoe UI Light" panose="020B0502040204020203" pitchFamily="34" charset="0"/>
                <a:cs typeface="Segoe UI Light" panose="020B0502040204020203" pitchFamily="34" charset="0"/>
              </a:rPr>
              <a:t>Creates:</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NGINX Ingress controller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External DNS helper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aksapp.io DNS Zone (in Azure)</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739" y="413237"/>
            <a:ext cx="3323716" cy="646331"/>
          </a:xfrm>
          <a:prstGeom prst="rect">
            <a:avLst/>
          </a:prstGeom>
        </p:spPr>
        <p:txBody>
          <a:bodyPr wrap="square">
            <a:spAutoFit/>
          </a:bodyPr>
          <a:lstStyle/>
          <a:p>
            <a:r>
              <a:rPr lang="en-GB" dirty="0"/>
              <a:t>docs.microsoft.com/azure/aks/http-application-routing</a:t>
            </a:r>
          </a:p>
        </p:txBody>
      </p:sp>
      <p:grpSp>
        <p:nvGrpSpPr>
          <p:cNvPr id="14" name="Group 13">
            <a:extLst>
              <a:ext uri="{FF2B5EF4-FFF2-40B4-BE49-F238E27FC236}">
                <a16:creationId xmlns:a16="http://schemas.microsoft.com/office/drawing/2014/main" id="{68BD9452-45F7-4A83-8238-FF359D7B8EC9}"/>
              </a:ext>
            </a:extLst>
          </p:cNvPr>
          <p:cNvGrpSpPr/>
          <p:nvPr/>
        </p:nvGrpSpPr>
        <p:grpSpPr>
          <a:xfrm>
            <a:off x="6534361" y="5294907"/>
            <a:ext cx="5124450" cy="1253402"/>
            <a:chOff x="7212746" y="5354948"/>
            <a:chExt cx="4655403" cy="1253402"/>
          </a:xfrm>
        </p:grpSpPr>
        <p:sp>
          <p:nvSpPr>
            <p:cNvPr id="47" name="TextBox 46">
              <a:extLst>
                <a:ext uri="{FF2B5EF4-FFF2-40B4-BE49-F238E27FC236}">
                  <a16:creationId xmlns:a16="http://schemas.microsoft.com/office/drawing/2014/main" id="{FA02DBF9-5D17-47CE-8179-4E6845739654}"/>
                </a:ext>
              </a:extLst>
            </p:cNvPr>
            <p:cNvSpPr txBox="1"/>
            <p:nvPr/>
          </p:nvSpPr>
          <p:spPr>
            <a:xfrm>
              <a:off x="7212746" y="5354948"/>
              <a:ext cx="4655403" cy="1253402"/>
            </a:xfrm>
            <a:prstGeom prst="rect">
              <a:avLst/>
            </a:prstGeom>
            <a:solidFill>
              <a:schemeClr val="bg2"/>
            </a:solidFill>
            <a:ln w="28575">
              <a:solidFill>
                <a:srgbClr val="FFC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The HTTP application routing add-on is designed to let you quickly create an ingress controller and access your applications. This add-on is not recommended for production use</a:t>
              </a:r>
            </a:p>
          </p:txBody>
        </p:sp>
        <p:pic>
          <p:nvPicPr>
            <p:cNvPr id="48" name="Graphic 47" descr="Warning">
              <a:extLst>
                <a:ext uri="{FF2B5EF4-FFF2-40B4-BE49-F238E27FC236}">
                  <a16:creationId xmlns:a16="http://schemas.microsoft.com/office/drawing/2014/main" id="{2C65E023-BC5B-4A8B-BA62-05E7A1A4C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80" y="6099537"/>
              <a:ext cx="458011" cy="458011"/>
            </a:xfrm>
            <a:prstGeom prst="rect">
              <a:avLst/>
            </a:prstGeom>
          </p:spPr>
        </p:pic>
      </p:grpSp>
      <p:sp>
        <p:nvSpPr>
          <p:cNvPr id="13" name="Rectangle 12">
            <a:extLst>
              <a:ext uri="{FF2B5EF4-FFF2-40B4-BE49-F238E27FC236}">
                <a16:creationId xmlns:a16="http://schemas.microsoft.com/office/drawing/2014/main" id="{F54E347B-AC8D-4436-8214-B65C7DD56574}"/>
              </a:ext>
            </a:extLst>
          </p:cNvPr>
          <p:cNvSpPr/>
          <p:nvPr/>
        </p:nvSpPr>
        <p:spPr>
          <a:xfrm>
            <a:off x="533189" y="5294907"/>
            <a:ext cx="4915111" cy="1247586"/>
          </a:xfrm>
          <a:prstGeom prst="rect">
            <a:avLst/>
          </a:prstGeom>
          <a:solidFill>
            <a:schemeClr val="tx1">
              <a:lumMod val="85000"/>
              <a:lumOff val="15000"/>
            </a:schemeClr>
          </a:solidFill>
        </p:spPr>
        <p:txBody>
          <a:bodyPr wrap="square" lIns="252000" tIns="252000" rIns="252000" bIns="252000">
            <a:spAutoFit/>
          </a:bodyPr>
          <a:lstStyle/>
          <a:p>
            <a:r>
              <a:rPr lang="en-GB" sz="2400" dirty="0">
                <a:solidFill>
                  <a:srgbClr val="92D050"/>
                </a:solidFill>
                <a:latin typeface="Consolas" panose="020B0609020204030204" pitchFamily="49" charset="0"/>
              </a:rPr>
              <a:t>--enable-addons </a:t>
            </a:r>
            <a:r>
              <a:rPr lang="en-GB" sz="2400" dirty="0" err="1">
                <a:solidFill>
                  <a:srgbClr val="92D050"/>
                </a:solidFill>
                <a:latin typeface="Consolas" panose="020B0609020204030204" pitchFamily="49" charset="0"/>
              </a:rPr>
              <a:t>http_application_routing</a:t>
            </a:r>
            <a:endParaRPr lang="en-GB" sz="2400" dirty="0">
              <a:solidFill>
                <a:srgbClr val="92D050"/>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E95D86AA-50BB-485B-B465-76048CB0D6BC}"/>
              </a:ext>
            </a:extLst>
          </p:cNvPr>
          <p:cNvSpPr/>
          <p:nvPr/>
        </p:nvSpPr>
        <p:spPr>
          <a:xfrm>
            <a:off x="7820902" y="2176289"/>
            <a:ext cx="3460414" cy="2381250"/>
          </a:xfrm>
          <a:prstGeom prst="roundRect">
            <a:avLst>
              <a:gd name="adj" fmla="val 1334"/>
            </a:avLst>
          </a:prstGeom>
          <a:solidFill>
            <a:schemeClr val="bg2">
              <a:lumMod val="85000"/>
            </a:schemeClr>
          </a:solidFill>
          <a:ln w="19050">
            <a:solidFill>
              <a:schemeClr val="bg2">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b="1" dirty="0">
                <a:solidFill>
                  <a:srgbClr val="0078D7"/>
                </a:solidFill>
              </a:rPr>
              <a:t>AKS</a:t>
            </a:r>
          </a:p>
        </p:txBody>
      </p:sp>
      <p:pic>
        <p:nvPicPr>
          <p:cNvPr id="49" name="Graphic 48">
            <a:extLst>
              <a:ext uri="{FF2B5EF4-FFF2-40B4-BE49-F238E27FC236}">
                <a16:creationId xmlns:a16="http://schemas.microsoft.com/office/drawing/2014/main" id="{51831BAF-FB50-4C0C-A938-C369D11125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4361" y="2524994"/>
            <a:ext cx="685800" cy="685800"/>
          </a:xfrm>
          <a:prstGeom prst="rect">
            <a:avLst/>
          </a:prstGeom>
        </p:spPr>
      </p:pic>
      <p:pic>
        <p:nvPicPr>
          <p:cNvPr id="19" name="Graphic 18">
            <a:extLst>
              <a:ext uri="{FF2B5EF4-FFF2-40B4-BE49-F238E27FC236}">
                <a16:creationId xmlns:a16="http://schemas.microsoft.com/office/drawing/2014/main" id="{482DCBCC-FC63-4722-8F44-15C936CCE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901" y="2506816"/>
            <a:ext cx="761999" cy="739587"/>
          </a:xfrm>
          <a:prstGeom prst="rect">
            <a:avLst/>
          </a:prstGeom>
        </p:spPr>
      </p:pic>
      <p:pic>
        <p:nvPicPr>
          <p:cNvPr id="51" name="Graphic 50">
            <a:extLst>
              <a:ext uri="{FF2B5EF4-FFF2-40B4-BE49-F238E27FC236}">
                <a16:creationId xmlns:a16="http://schemas.microsoft.com/office/drawing/2014/main" id="{CC2DF6F2-80BF-4A24-809D-7B6F690A3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1903" y="3585100"/>
            <a:ext cx="762000" cy="739588"/>
          </a:xfrm>
          <a:prstGeom prst="rect">
            <a:avLst/>
          </a:prstGeom>
        </p:spPr>
      </p:pic>
      <p:cxnSp>
        <p:nvCxnSpPr>
          <p:cNvPr id="53" name="Straight Arrow Connector 52">
            <a:extLst>
              <a:ext uri="{FF2B5EF4-FFF2-40B4-BE49-F238E27FC236}">
                <a16:creationId xmlns:a16="http://schemas.microsoft.com/office/drawing/2014/main" id="{1A5B9E7D-ADE3-4583-9CE7-85B5139793EA}"/>
              </a:ext>
            </a:extLst>
          </p:cNvPr>
          <p:cNvCxnSpPr>
            <a:stCxn id="49" idx="3"/>
            <a:endCxn id="19" idx="1"/>
          </p:cNvCxnSpPr>
          <p:nvPr/>
        </p:nvCxnSpPr>
        <p:spPr>
          <a:xfrm>
            <a:off x="7220161" y="2867894"/>
            <a:ext cx="941740" cy="8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7D0A64DA-EB1D-4CAC-B7D9-9B655349BF5E}"/>
              </a:ext>
            </a:extLst>
          </p:cNvPr>
          <p:cNvSpPr/>
          <p:nvPr/>
        </p:nvSpPr>
        <p:spPr>
          <a:xfrm>
            <a:off x="10083519" y="2876610"/>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5" name="Freeform: Shape 54">
            <a:extLst>
              <a:ext uri="{FF2B5EF4-FFF2-40B4-BE49-F238E27FC236}">
                <a16:creationId xmlns:a16="http://schemas.microsoft.com/office/drawing/2014/main" id="{4FFADBB6-B13F-4141-ADA7-8E9DC9E8A7A3}"/>
              </a:ext>
            </a:extLst>
          </p:cNvPr>
          <p:cNvSpPr/>
          <p:nvPr/>
        </p:nvSpPr>
        <p:spPr>
          <a:xfrm>
            <a:off x="10351675" y="3280624"/>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59F99FA6-1CB0-4EEF-AEE9-75135F2D14A5}"/>
              </a:ext>
            </a:extLst>
          </p:cNvPr>
          <p:cNvSpPr/>
          <p:nvPr/>
        </p:nvSpPr>
        <p:spPr>
          <a:xfrm>
            <a:off x="10598158" y="2876611"/>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7" name="TextBox 56">
            <a:extLst>
              <a:ext uri="{FF2B5EF4-FFF2-40B4-BE49-F238E27FC236}">
                <a16:creationId xmlns:a16="http://schemas.microsoft.com/office/drawing/2014/main" id="{749DB925-B4DE-49E7-9F80-347D1FBA7F9C}"/>
              </a:ext>
            </a:extLst>
          </p:cNvPr>
          <p:cNvSpPr txBox="1"/>
          <p:nvPr/>
        </p:nvSpPr>
        <p:spPr>
          <a:xfrm>
            <a:off x="10351675" y="3822401"/>
            <a:ext cx="489942" cy="276999"/>
          </a:xfrm>
          <a:prstGeom prst="rect">
            <a:avLst/>
          </a:prstGeom>
        </p:spPr>
        <p:txBody>
          <a:bodyPr wrap="none" lIns="0" tIns="0" rIns="0" bIns="0" rtlCol="0" anchor="t" anchorCtr="0">
            <a:spAutoFit/>
          </a:bodyPr>
          <a:lstStyle/>
          <a:p>
            <a:r>
              <a:rPr lang="en-GB" dirty="0"/>
              <a:t>Pods</a:t>
            </a:r>
          </a:p>
        </p:txBody>
      </p:sp>
      <p:cxnSp>
        <p:nvCxnSpPr>
          <p:cNvPr id="59" name="Connector: Elbow 58">
            <a:extLst>
              <a:ext uri="{FF2B5EF4-FFF2-40B4-BE49-F238E27FC236}">
                <a16:creationId xmlns:a16="http://schemas.microsoft.com/office/drawing/2014/main" id="{0ABD2C72-9D03-41EF-AA68-9263968CAD29}"/>
              </a:ext>
            </a:extLst>
          </p:cNvPr>
          <p:cNvCxnSpPr>
            <a:stCxn id="51" idx="1"/>
            <a:endCxn id="49" idx="2"/>
          </p:cNvCxnSpPr>
          <p:nvPr/>
        </p:nvCxnSpPr>
        <p:spPr>
          <a:xfrm rot="10800000">
            <a:off x="6877261" y="3210794"/>
            <a:ext cx="1284642" cy="744100"/>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E5A1C4-3717-40CF-9318-101EE8DD76C2}"/>
              </a:ext>
            </a:extLst>
          </p:cNvPr>
          <p:cNvSpPr txBox="1"/>
          <p:nvPr/>
        </p:nvSpPr>
        <p:spPr>
          <a:xfrm>
            <a:off x="8993858" y="2758890"/>
            <a:ext cx="719941" cy="276999"/>
          </a:xfrm>
          <a:prstGeom prst="rect">
            <a:avLst/>
          </a:prstGeom>
        </p:spPr>
        <p:txBody>
          <a:bodyPr wrap="none" lIns="0" tIns="0" rIns="0" bIns="0" rtlCol="0" anchor="t" anchorCtr="0">
            <a:spAutoFit/>
          </a:bodyPr>
          <a:lstStyle/>
          <a:p>
            <a:r>
              <a:rPr lang="en-GB" dirty="0"/>
              <a:t>Ingress</a:t>
            </a:r>
          </a:p>
        </p:txBody>
      </p:sp>
      <p:sp>
        <p:nvSpPr>
          <p:cNvPr id="61" name="TextBox 60">
            <a:extLst>
              <a:ext uri="{FF2B5EF4-FFF2-40B4-BE49-F238E27FC236}">
                <a16:creationId xmlns:a16="http://schemas.microsoft.com/office/drawing/2014/main" id="{58E2150E-2D62-4100-BF74-D4EC4776424F}"/>
              </a:ext>
            </a:extLst>
          </p:cNvPr>
          <p:cNvSpPr txBox="1"/>
          <p:nvPr/>
        </p:nvSpPr>
        <p:spPr>
          <a:xfrm>
            <a:off x="8993858" y="3718195"/>
            <a:ext cx="802464" cy="553998"/>
          </a:xfrm>
          <a:prstGeom prst="rect">
            <a:avLst/>
          </a:prstGeom>
        </p:spPr>
        <p:txBody>
          <a:bodyPr wrap="none" lIns="0" tIns="0" rIns="0" bIns="0" rtlCol="0" anchor="t" anchorCtr="0">
            <a:spAutoFit/>
          </a:bodyPr>
          <a:lstStyle/>
          <a:p>
            <a:r>
              <a:rPr lang="en-GB" dirty="0"/>
              <a:t>External</a:t>
            </a:r>
            <a:br>
              <a:rPr lang="en-GB" dirty="0"/>
            </a:br>
            <a:r>
              <a:rPr lang="en-GB" dirty="0"/>
              <a:t>DNS</a:t>
            </a:r>
          </a:p>
        </p:txBody>
      </p:sp>
      <p:cxnSp>
        <p:nvCxnSpPr>
          <p:cNvPr id="63" name="Straight Arrow Connector 62">
            <a:extLst>
              <a:ext uri="{FF2B5EF4-FFF2-40B4-BE49-F238E27FC236}">
                <a16:creationId xmlns:a16="http://schemas.microsoft.com/office/drawing/2014/main" id="{A08F2DD3-6BBA-4BDA-818C-4F10D7A0946A}"/>
              </a:ext>
            </a:extLst>
          </p:cNvPr>
          <p:cNvCxnSpPr>
            <a:stCxn id="19" idx="2"/>
            <a:endCxn id="51" idx="0"/>
          </p:cNvCxnSpPr>
          <p:nvPr/>
        </p:nvCxnSpPr>
        <p:spPr>
          <a:xfrm>
            <a:off x="8542901" y="3246403"/>
            <a:ext cx="2" cy="3386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3AB527B-29EC-489F-BCEE-BB79C8D79995}"/>
              </a:ext>
            </a:extLst>
          </p:cNvPr>
          <p:cNvSpPr txBox="1"/>
          <p:nvPr/>
        </p:nvSpPr>
        <p:spPr>
          <a:xfrm>
            <a:off x="5578431" y="2265249"/>
            <a:ext cx="2580943" cy="246221"/>
          </a:xfrm>
          <a:prstGeom prst="rect">
            <a:avLst/>
          </a:prstGeom>
        </p:spPr>
        <p:txBody>
          <a:bodyPr wrap="square" lIns="0" tIns="0" rIns="0" bIns="0" rtlCol="0" anchor="t" anchorCtr="0">
            <a:spAutoFit/>
          </a:bodyPr>
          <a:lstStyle/>
          <a:p>
            <a:pPr algn="ctr"/>
            <a:r>
              <a:rPr lang="en-GB" sz="1600" dirty="0">
                <a:latin typeface="Consolas" panose="020B0609020204030204" pitchFamily="49" charset="0"/>
              </a:rPr>
              <a:t>{id}.aksapp.io</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3580" y="476000"/>
            <a:ext cx="540068" cy="540068"/>
          </a:xfrm>
          <a:prstGeom prst="rect">
            <a:avLst/>
          </a:prstGeom>
        </p:spPr>
      </p:pic>
    </p:spTree>
    <p:extLst>
      <p:ext uri="{BB962C8B-B14F-4D97-AF65-F5344CB8AC3E}">
        <p14:creationId xmlns:p14="http://schemas.microsoft.com/office/powerpoint/2010/main" val="48706373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‘Monitoring’ Add-On</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283614" y="413237"/>
            <a:ext cx="3637841" cy="923330"/>
          </a:xfrm>
          <a:prstGeom prst="rect">
            <a:avLst/>
          </a:prstGeom>
        </p:spPr>
        <p:txBody>
          <a:bodyPr wrap="square">
            <a:spAutoFit/>
          </a:bodyPr>
          <a:lstStyle/>
          <a:p>
            <a:r>
              <a:rPr lang="en-GB" dirty="0"/>
              <a:t>docs.microsoft.com/azure/azure-monitor/insights/container-insights-overview</a:t>
            </a:r>
          </a:p>
        </p:txBody>
      </p:sp>
      <p:sp>
        <p:nvSpPr>
          <p:cNvPr id="13" name="Rectangle 12">
            <a:extLst>
              <a:ext uri="{FF2B5EF4-FFF2-40B4-BE49-F238E27FC236}">
                <a16:creationId xmlns:a16="http://schemas.microsoft.com/office/drawing/2014/main" id="{F54E347B-AC8D-4436-8214-B65C7DD56574}"/>
              </a:ext>
            </a:extLst>
          </p:cNvPr>
          <p:cNvSpPr/>
          <p:nvPr/>
        </p:nvSpPr>
        <p:spPr>
          <a:xfrm>
            <a:off x="533189" y="5420628"/>
            <a:ext cx="4358851" cy="1339919"/>
          </a:xfrm>
          <a:prstGeom prst="rect">
            <a:avLst/>
          </a:prstGeom>
          <a:solidFill>
            <a:schemeClr val="tx1">
              <a:lumMod val="85000"/>
              <a:lumOff val="15000"/>
            </a:schemeClr>
          </a:solidFill>
        </p:spPr>
        <p:txBody>
          <a:bodyPr wrap="square" lIns="252000" tIns="252000" rIns="252000" bIns="252000">
            <a:spAutoFit/>
          </a:bodyPr>
          <a:lstStyle/>
          <a:p>
            <a:r>
              <a:rPr lang="en-GB" dirty="0">
                <a:solidFill>
                  <a:srgbClr val="92D050"/>
                </a:solidFill>
                <a:latin typeface="Consolas" panose="020B0609020204030204" pitchFamily="49" charset="0"/>
              </a:rPr>
              <a:t>--enable-addons monitoring</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--workspace-resource-id </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{my-azure-monitor-logs-</a:t>
            </a:r>
            <a:r>
              <a:rPr lang="en-GB" dirty="0" err="1">
                <a:solidFill>
                  <a:srgbClr val="92D050"/>
                </a:solidFill>
                <a:latin typeface="Consolas" panose="020B0609020204030204" pitchFamily="49" charset="0"/>
              </a:rPr>
              <a:t>ws</a:t>
            </a:r>
            <a:r>
              <a:rPr lang="en-GB" dirty="0">
                <a:solidFill>
                  <a:srgbClr val="92D050"/>
                </a:solidFill>
                <a:latin typeface="Consolas" panose="020B0609020204030204" pitchFamily="49" charset="0"/>
              </a:rPr>
              <a:t>}</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480" y="604868"/>
            <a:ext cx="540068" cy="540068"/>
          </a:xfrm>
          <a:prstGeom prst="rect">
            <a:avLst/>
          </a:prstGeom>
        </p:spPr>
      </p:pic>
      <p:sp>
        <p:nvSpPr>
          <p:cNvPr id="24" name="Title 16">
            <a:extLst>
              <a:ext uri="{FF2B5EF4-FFF2-40B4-BE49-F238E27FC236}">
                <a16:creationId xmlns:a16="http://schemas.microsoft.com/office/drawing/2014/main" id="{A8FCCB81-0E64-49B0-9C99-458A174DAC33}"/>
              </a:ext>
            </a:extLst>
          </p:cNvPr>
          <p:cNvSpPr txBox="1">
            <a:spLocks/>
          </p:cNvSpPr>
          <p:nvPr/>
        </p:nvSpPr>
        <p:spPr>
          <a:xfrm>
            <a:off x="533189" y="1604967"/>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Visualization</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Visualize overall health and performance from clusters to containers with drill downs and filters</a:t>
            </a:r>
          </a:p>
        </p:txBody>
      </p:sp>
      <p:sp>
        <p:nvSpPr>
          <p:cNvPr id="25" name="Title 16">
            <a:extLst>
              <a:ext uri="{FF2B5EF4-FFF2-40B4-BE49-F238E27FC236}">
                <a16:creationId xmlns:a16="http://schemas.microsoft.com/office/drawing/2014/main" id="{5A47256E-9B29-46C2-A041-2A75B2A86632}"/>
              </a:ext>
            </a:extLst>
          </p:cNvPr>
          <p:cNvSpPr txBox="1">
            <a:spLocks/>
          </p:cNvSpPr>
          <p:nvPr/>
        </p:nvSpPr>
        <p:spPr>
          <a:xfrm>
            <a:off x="533189" y="2421435"/>
            <a:ext cx="4443648" cy="42229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Insights</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Provide insights with multi-cluster health roll up view</a:t>
            </a:r>
          </a:p>
        </p:txBody>
      </p:sp>
      <p:sp>
        <p:nvSpPr>
          <p:cNvPr id="26" name="Title 16">
            <a:extLst>
              <a:ext uri="{FF2B5EF4-FFF2-40B4-BE49-F238E27FC236}">
                <a16:creationId xmlns:a16="http://schemas.microsoft.com/office/drawing/2014/main" id="{35B46280-2D0A-48C8-822C-794121814D52}"/>
              </a:ext>
            </a:extLst>
          </p:cNvPr>
          <p:cNvSpPr txBox="1">
            <a:spLocks/>
          </p:cNvSpPr>
          <p:nvPr/>
        </p:nvSpPr>
        <p:spPr>
          <a:xfrm>
            <a:off x="533189" y="3026755"/>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Monitor &amp; Analyze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Monitor and analyze Kubernetes and container deployment performance, events, health, and logs</a:t>
            </a:r>
          </a:p>
        </p:txBody>
      </p:sp>
      <p:sp>
        <p:nvSpPr>
          <p:cNvPr id="27" name="Title 16">
            <a:extLst>
              <a:ext uri="{FF2B5EF4-FFF2-40B4-BE49-F238E27FC236}">
                <a16:creationId xmlns:a16="http://schemas.microsoft.com/office/drawing/2014/main" id="{1AFA42D3-916A-4F06-8CE9-6514EFF558A2}"/>
              </a:ext>
            </a:extLst>
          </p:cNvPr>
          <p:cNvSpPr txBox="1">
            <a:spLocks/>
          </p:cNvSpPr>
          <p:nvPr/>
        </p:nvSpPr>
        <p:spPr>
          <a:xfrm>
            <a:off x="533189" y="3843223"/>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Native alerting with integration to issue managements and ITSM tools</a:t>
            </a:r>
          </a:p>
        </p:txBody>
      </p:sp>
      <p:sp>
        <p:nvSpPr>
          <p:cNvPr id="28" name="Title 16">
            <a:extLst>
              <a:ext uri="{FF2B5EF4-FFF2-40B4-BE49-F238E27FC236}">
                <a16:creationId xmlns:a16="http://schemas.microsoft.com/office/drawing/2014/main" id="{0A353EBF-0B5D-4644-B99C-8F7BB9B16E5E}"/>
              </a:ext>
            </a:extLst>
          </p:cNvPr>
          <p:cNvSpPr txBox="1">
            <a:spLocks/>
          </p:cNvSpPr>
          <p:nvPr/>
        </p:nvSpPr>
        <p:spPr>
          <a:xfrm>
            <a:off x="533189" y="4659874"/>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Observe live container logs on container deployment status</a:t>
            </a:r>
          </a:p>
        </p:txBody>
      </p:sp>
      <p:sp>
        <p:nvSpPr>
          <p:cNvPr id="32" name="Rectangle: Rounded Corners 31">
            <a:extLst>
              <a:ext uri="{FF2B5EF4-FFF2-40B4-BE49-F238E27FC236}">
                <a16:creationId xmlns:a16="http://schemas.microsoft.com/office/drawing/2014/main" id="{3F10156F-A3ED-4B00-90AD-BE5FD95DB874}"/>
              </a:ext>
            </a:extLst>
          </p:cNvPr>
          <p:cNvSpPr/>
          <p:nvPr/>
        </p:nvSpPr>
        <p:spPr>
          <a:xfrm>
            <a:off x="8474114" y="4476848"/>
            <a:ext cx="2144936" cy="1613739"/>
          </a:xfrm>
          <a:prstGeom prst="roundRect">
            <a:avLst>
              <a:gd name="adj" fmla="val 2278"/>
            </a:avLst>
          </a:prstGeom>
          <a:solidFill>
            <a:schemeClr val="bg2">
              <a:lumMod val="85000"/>
            </a:schemeClr>
          </a:solidFill>
          <a:ln w="190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b="1" dirty="0">
                <a:solidFill>
                  <a:srgbClr val="0078D7"/>
                </a:solidFill>
              </a:rPr>
              <a:t>AKS</a:t>
            </a:r>
          </a:p>
        </p:txBody>
      </p:sp>
      <p:pic>
        <p:nvPicPr>
          <p:cNvPr id="33" name="Graphic 32">
            <a:extLst>
              <a:ext uri="{FF2B5EF4-FFF2-40B4-BE49-F238E27FC236}">
                <a16:creationId xmlns:a16="http://schemas.microsoft.com/office/drawing/2014/main" id="{8B08B096-E674-4B64-98B8-CFE7213EC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7853" y="5769390"/>
            <a:ext cx="642393" cy="642393"/>
          </a:xfrm>
          <a:prstGeom prst="rect">
            <a:avLst/>
          </a:prstGeom>
        </p:spPr>
      </p:pic>
      <p:grpSp>
        <p:nvGrpSpPr>
          <p:cNvPr id="42" name="Group 41">
            <a:extLst>
              <a:ext uri="{FF2B5EF4-FFF2-40B4-BE49-F238E27FC236}">
                <a16:creationId xmlns:a16="http://schemas.microsoft.com/office/drawing/2014/main" id="{B13C9EE3-9F6B-4383-8FAC-A3B6D5FDB168}"/>
              </a:ext>
            </a:extLst>
          </p:cNvPr>
          <p:cNvGrpSpPr/>
          <p:nvPr/>
        </p:nvGrpSpPr>
        <p:grpSpPr>
          <a:xfrm>
            <a:off x="8770022" y="4790534"/>
            <a:ext cx="1517851" cy="964351"/>
            <a:chOff x="8770022" y="4790534"/>
            <a:chExt cx="1517851" cy="964351"/>
          </a:xfrm>
        </p:grpSpPr>
        <p:pic>
          <p:nvPicPr>
            <p:cNvPr id="9" name="Graphic 8">
              <a:extLst>
                <a:ext uri="{FF2B5EF4-FFF2-40B4-BE49-F238E27FC236}">
                  <a16:creationId xmlns:a16="http://schemas.microsoft.com/office/drawing/2014/main" id="{D65C442D-2138-49D3-88ED-B451B840B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2731" y="4790534"/>
              <a:ext cx="647700" cy="628650"/>
            </a:xfrm>
            <a:prstGeom prst="rect">
              <a:avLst/>
            </a:prstGeom>
          </p:spPr>
        </p:pic>
        <p:sp>
          <p:nvSpPr>
            <p:cNvPr id="10" name="TextBox 9">
              <a:extLst>
                <a:ext uri="{FF2B5EF4-FFF2-40B4-BE49-F238E27FC236}">
                  <a16:creationId xmlns:a16="http://schemas.microsoft.com/office/drawing/2014/main" id="{63ADDE49-F123-42CC-97CE-E86D767A13A8}"/>
                </a:ext>
              </a:extLst>
            </p:cNvPr>
            <p:cNvSpPr txBox="1"/>
            <p:nvPr/>
          </p:nvSpPr>
          <p:spPr>
            <a:xfrm>
              <a:off x="8770022" y="5477886"/>
              <a:ext cx="1517851" cy="276999"/>
            </a:xfrm>
            <a:prstGeom prst="rect">
              <a:avLst/>
            </a:prstGeom>
          </p:spPr>
          <p:txBody>
            <a:bodyPr wrap="none" lIns="0" tIns="0" rIns="0" bIns="0" rtlCol="0" anchor="t" anchorCtr="0">
              <a:spAutoFit/>
            </a:bodyPr>
            <a:lstStyle/>
            <a:p>
              <a:r>
                <a:rPr lang="en-GB" dirty="0"/>
                <a:t>collector agent</a:t>
              </a:r>
            </a:p>
          </p:txBody>
        </p:sp>
      </p:gr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Azure Monitor – Container Insights</a:t>
            </a:r>
          </a:p>
        </p:txBody>
      </p:sp>
      <p:sp>
        <p:nvSpPr>
          <p:cNvPr id="12" name="Rectangle: Rounded Corners 11">
            <a:extLst>
              <a:ext uri="{FF2B5EF4-FFF2-40B4-BE49-F238E27FC236}">
                <a16:creationId xmlns:a16="http://schemas.microsoft.com/office/drawing/2014/main" id="{60106A49-0290-43AD-945D-41570B14B77B}"/>
              </a:ext>
            </a:extLst>
          </p:cNvPr>
          <p:cNvSpPr/>
          <p:nvPr/>
        </p:nvSpPr>
        <p:spPr>
          <a:xfrm>
            <a:off x="6583680" y="1798320"/>
            <a:ext cx="4663440" cy="4770284"/>
          </a:xfrm>
          <a:prstGeom prst="roundRect">
            <a:avLst>
              <a:gd name="adj" fmla="val 1269"/>
            </a:avLst>
          </a:prstGeom>
          <a:noFill/>
          <a:ln w="19050">
            <a:solidFill>
              <a:srgbClr val="3A3A3A"/>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r"/>
            <a:r>
              <a:rPr lang="en-GB" dirty="0">
                <a:solidFill>
                  <a:srgbClr val="0078D7"/>
                </a:solidFill>
              </a:rPr>
              <a:t>Azure</a:t>
            </a:r>
          </a:p>
        </p:txBody>
      </p:sp>
      <p:pic>
        <p:nvPicPr>
          <p:cNvPr id="17" name="Graphic 16">
            <a:extLst>
              <a:ext uri="{FF2B5EF4-FFF2-40B4-BE49-F238E27FC236}">
                <a16:creationId xmlns:a16="http://schemas.microsoft.com/office/drawing/2014/main" id="{82478857-2048-4B12-A34E-79E6793EA0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7138" y="1548058"/>
            <a:ext cx="655320" cy="655320"/>
          </a:xfrm>
          <a:prstGeom prst="rect">
            <a:avLst/>
          </a:prstGeom>
        </p:spPr>
      </p:pic>
      <p:pic>
        <p:nvPicPr>
          <p:cNvPr id="43" name="Graphic 54">
            <a:extLst>
              <a:ext uri="{FF2B5EF4-FFF2-40B4-BE49-F238E27FC236}">
                <a16:creationId xmlns:a16="http://schemas.microsoft.com/office/drawing/2014/main" id="{421B32CA-E2E1-4A36-B28B-09E0F009A35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71066" y="3161987"/>
            <a:ext cx="654646" cy="654646"/>
          </a:xfrm>
          <a:prstGeom prst="rect">
            <a:avLst/>
          </a:prstGeom>
        </p:spPr>
      </p:pic>
      <p:pic>
        <p:nvPicPr>
          <p:cNvPr id="20" name="Graphic 19">
            <a:extLst>
              <a:ext uri="{FF2B5EF4-FFF2-40B4-BE49-F238E27FC236}">
                <a16:creationId xmlns:a16="http://schemas.microsoft.com/office/drawing/2014/main" id="{FBB9F8ED-2DC6-42CF-A6AB-BD2A469386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71874" y="3026755"/>
            <a:ext cx="832131" cy="832131"/>
          </a:xfrm>
          <a:prstGeom prst="rect">
            <a:avLst/>
          </a:prstGeom>
        </p:spPr>
      </p:pic>
      <p:sp>
        <p:nvSpPr>
          <p:cNvPr id="21" name="TextBox 20">
            <a:extLst>
              <a:ext uri="{FF2B5EF4-FFF2-40B4-BE49-F238E27FC236}">
                <a16:creationId xmlns:a16="http://schemas.microsoft.com/office/drawing/2014/main" id="{89941C13-D90F-46B3-8EE8-D6500D409C6B}"/>
              </a:ext>
            </a:extLst>
          </p:cNvPr>
          <p:cNvSpPr txBox="1"/>
          <p:nvPr/>
        </p:nvSpPr>
        <p:spPr>
          <a:xfrm>
            <a:off x="9825112" y="2471046"/>
            <a:ext cx="904799" cy="553998"/>
          </a:xfrm>
          <a:prstGeom prst="rect">
            <a:avLst/>
          </a:prstGeom>
        </p:spPr>
        <p:txBody>
          <a:bodyPr wrap="none" lIns="0" tIns="0" rIns="0" bIns="0" rtlCol="0" anchor="t" anchorCtr="0">
            <a:spAutoFit/>
          </a:bodyPr>
          <a:lstStyle/>
          <a:p>
            <a:pPr algn="ctr"/>
            <a:r>
              <a:rPr lang="en-GB" dirty="0"/>
              <a:t>Log</a:t>
            </a:r>
            <a:br>
              <a:rPr lang="en-GB" dirty="0"/>
            </a:br>
            <a:r>
              <a:rPr lang="en-GB" dirty="0"/>
              <a:t>Analytics</a:t>
            </a:r>
          </a:p>
        </p:txBody>
      </p:sp>
      <p:sp>
        <p:nvSpPr>
          <p:cNvPr id="22" name="Arrow: Right 21">
            <a:extLst>
              <a:ext uri="{FF2B5EF4-FFF2-40B4-BE49-F238E27FC236}">
                <a16:creationId xmlns:a16="http://schemas.microsoft.com/office/drawing/2014/main" id="{9DB024C1-7CA9-4905-9ED0-CDBBF19CBF93}"/>
              </a:ext>
            </a:extLst>
          </p:cNvPr>
          <p:cNvSpPr/>
          <p:nvPr/>
        </p:nvSpPr>
        <p:spPr>
          <a:xfrm rot="16200000">
            <a:off x="9832500" y="3978409"/>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0939B0CB-6F75-4982-90E4-2B81880E781A}"/>
              </a:ext>
            </a:extLst>
          </p:cNvPr>
          <p:cNvSpPr/>
          <p:nvPr/>
        </p:nvSpPr>
        <p:spPr>
          <a:xfrm rot="10800000">
            <a:off x="9128759" y="3305887"/>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1A829E9-7A18-4879-9845-C929BABB0AC2}"/>
              </a:ext>
            </a:extLst>
          </p:cNvPr>
          <p:cNvSpPr txBox="1"/>
          <p:nvPr/>
        </p:nvSpPr>
        <p:spPr>
          <a:xfrm>
            <a:off x="8109087" y="2445539"/>
            <a:ext cx="1198816" cy="553998"/>
          </a:xfrm>
          <a:prstGeom prst="rect">
            <a:avLst/>
          </a:prstGeom>
        </p:spPr>
        <p:txBody>
          <a:bodyPr wrap="square" lIns="0" tIns="0" rIns="0" bIns="0" rtlCol="0" anchor="t" anchorCtr="0">
            <a:spAutoFit/>
          </a:bodyPr>
          <a:lstStyle/>
          <a:p>
            <a:pPr algn="ctr"/>
            <a:r>
              <a:rPr lang="en-GB" dirty="0"/>
              <a:t>Container Insights</a:t>
            </a:r>
          </a:p>
        </p:txBody>
      </p:sp>
      <p:grpSp>
        <p:nvGrpSpPr>
          <p:cNvPr id="44" name="Group 43">
            <a:extLst>
              <a:ext uri="{FF2B5EF4-FFF2-40B4-BE49-F238E27FC236}">
                <a16:creationId xmlns:a16="http://schemas.microsoft.com/office/drawing/2014/main" id="{C15BE910-85B7-43F7-ACD0-BF14C11AEEE1}"/>
              </a:ext>
            </a:extLst>
          </p:cNvPr>
          <p:cNvGrpSpPr/>
          <p:nvPr/>
        </p:nvGrpSpPr>
        <p:grpSpPr>
          <a:xfrm>
            <a:off x="6835016" y="2007628"/>
            <a:ext cx="1395279" cy="4324591"/>
            <a:chOff x="6835016" y="2007628"/>
            <a:chExt cx="1395279" cy="4324591"/>
          </a:xfrm>
        </p:grpSpPr>
        <p:pic>
          <p:nvPicPr>
            <p:cNvPr id="30" name="Graphic 29">
              <a:extLst>
                <a:ext uri="{FF2B5EF4-FFF2-40B4-BE49-F238E27FC236}">
                  <a16:creationId xmlns:a16="http://schemas.microsoft.com/office/drawing/2014/main" id="{126C911E-B8D6-415C-9995-E3E4D167CA7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35016" y="2276433"/>
              <a:ext cx="977015" cy="977015"/>
            </a:xfrm>
            <a:prstGeom prst="rect">
              <a:avLst/>
            </a:prstGeom>
          </p:spPr>
        </p:pic>
        <p:pic>
          <p:nvPicPr>
            <p:cNvPr id="34" name="Graphic 33">
              <a:extLst>
                <a:ext uri="{FF2B5EF4-FFF2-40B4-BE49-F238E27FC236}">
                  <a16:creationId xmlns:a16="http://schemas.microsoft.com/office/drawing/2014/main" id="{37664FA3-9455-4A17-9601-156C1B4791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21508" y="3499377"/>
              <a:ext cx="649751" cy="649751"/>
            </a:xfrm>
            <a:prstGeom prst="rect">
              <a:avLst/>
            </a:prstGeom>
          </p:spPr>
        </p:pic>
        <p:pic>
          <p:nvPicPr>
            <p:cNvPr id="36" name="Graphic 35">
              <a:extLst>
                <a:ext uri="{FF2B5EF4-FFF2-40B4-BE49-F238E27FC236}">
                  <a16:creationId xmlns:a16="http://schemas.microsoft.com/office/drawing/2014/main" id="{CC3AFC3F-8B46-4D2D-99FE-6DFA3B70DB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047" y="4554305"/>
              <a:ext cx="482672" cy="649751"/>
            </a:xfrm>
            <a:prstGeom prst="rect">
              <a:avLst/>
            </a:prstGeom>
          </p:spPr>
        </p:pic>
        <p:pic>
          <p:nvPicPr>
            <p:cNvPr id="39" name="Graphic 38">
              <a:extLst>
                <a:ext uri="{FF2B5EF4-FFF2-40B4-BE49-F238E27FC236}">
                  <a16:creationId xmlns:a16="http://schemas.microsoft.com/office/drawing/2014/main" id="{B31CDF82-1F54-40E7-AFD4-CBA92922F74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67992" y="5708293"/>
              <a:ext cx="556782" cy="556782"/>
            </a:xfrm>
            <a:prstGeom prst="rect">
              <a:avLst/>
            </a:prstGeom>
          </p:spPr>
        </p:pic>
        <p:sp>
          <p:nvSpPr>
            <p:cNvPr id="40" name="Right Brace 39">
              <a:extLst>
                <a:ext uri="{FF2B5EF4-FFF2-40B4-BE49-F238E27FC236}">
                  <a16:creationId xmlns:a16="http://schemas.microsoft.com/office/drawing/2014/main" id="{641316A4-C4E3-435A-9EA4-7BF0AE59774A}"/>
                </a:ext>
              </a:extLst>
            </p:cNvPr>
            <p:cNvSpPr/>
            <p:nvPr/>
          </p:nvSpPr>
          <p:spPr>
            <a:xfrm>
              <a:off x="7622447" y="2007628"/>
              <a:ext cx="607848" cy="4324591"/>
            </a:xfrm>
            <a:prstGeom prst="rightBrace">
              <a:avLst>
                <a:gd name="adj1" fmla="val 44996"/>
                <a:gd name="adj2" fmla="val 3421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F64AAEBD-C736-44F3-B44C-9A5B165F4F99}"/>
                </a:ext>
              </a:extLst>
            </p:cNvPr>
            <p:cNvSpPr txBox="1"/>
            <p:nvPr/>
          </p:nvSpPr>
          <p:spPr>
            <a:xfrm>
              <a:off x="7061688" y="2203378"/>
              <a:ext cx="523670"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Alerts</a:t>
              </a:r>
            </a:p>
          </p:txBody>
        </p:sp>
        <p:sp>
          <p:nvSpPr>
            <p:cNvPr id="68" name="TextBox 67">
              <a:extLst>
                <a:ext uri="{FF2B5EF4-FFF2-40B4-BE49-F238E27FC236}">
                  <a16:creationId xmlns:a16="http://schemas.microsoft.com/office/drawing/2014/main" id="{776A8D34-FF4C-4003-8B50-FCAB180CA244}"/>
                </a:ext>
              </a:extLst>
            </p:cNvPr>
            <p:cNvSpPr txBox="1"/>
            <p:nvPr/>
          </p:nvSpPr>
          <p:spPr>
            <a:xfrm>
              <a:off x="6840362" y="3234362"/>
              <a:ext cx="98206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Dashboard</a:t>
              </a:r>
            </a:p>
          </p:txBody>
        </p:sp>
        <p:sp>
          <p:nvSpPr>
            <p:cNvPr id="69" name="TextBox 68">
              <a:extLst>
                <a:ext uri="{FF2B5EF4-FFF2-40B4-BE49-F238E27FC236}">
                  <a16:creationId xmlns:a16="http://schemas.microsoft.com/office/drawing/2014/main" id="{D1F8BA4A-8305-407A-9EAE-6452DE7FBFE8}"/>
                </a:ext>
              </a:extLst>
            </p:cNvPr>
            <p:cNvSpPr txBox="1"/>
            <p:nvPr/>
          </p:nvSpPr>
          <p:spPr>
            <a:xfrm>
              <a:off x="6972426" y="4280878"/>
              <a:ext cx="699102"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Reports</a:t>
              </a:r>
            </a:p>
          </p:txBody>
        </p:sp>
        <p:sp>
          <p:nvSpPr>
            <p:cNvPr id="70" name="TextBox 69">
              <a:extLst>
                <a:ext uri="{FF2B5EF4-FFF2-40B4-BE49-F238E27FC236}">
                  <a16:creationId xmlns:a16="http://schemas.microsoft.com/office/drawing/2014/main" id="{43879A00-0B4F-4BF4-B0B7-CF4C7AECE4CA}"/>
                </a:ext>
              </a:extLst>
            </p:cNvPr>
            <p:cNvSpPr txBox="1"/>
            <p:nvPr/>
          </p:nvSpPr>
          <p:spPr>
            <a:xfrm>
              <a:off x="6987485" y="5430947"/>
              <a:ext cx="66364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Metrics</a:t>
              </a:r>
            </a:p>
          </p:txBody>
        </p:sp>
      </p:grpSp>
    </p:spTree>
    <p:extLst>
      <p:ext uri="{BB962C8B-B14F-4D97-AF65-F5344CB8AC3E}">
        <p14:creationId xmlns:p14="http://schemas.microsoft.com/office/powerpoint/2010/main" val="39415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righ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50" grpId="0" animBg="1"/>
      <p:bldP spid="5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err="1"/>
              <a:t>Dapr</a:t>
            </a:r>
            <a:endParaRPr lang="en-GB" dirty="0"/>
          </a:p>
        </p:txBody>
      </p:sp>
      <p:sp>
        <p:nvSpPr>
          <p:cNvPr id="4" name="Rectangle 3">
            <a:hlinkClick r:id="rId3"/>
            <a:extLst>
              <a:ext uri="{FF2B5EF4-FFF2-40B4-BE49-F238E27FC236}">
                <a16:creationId xmlns:a16="http://schemas.microsoft.com/office/drawing/2014/main" id="{E3826CBC-E1E3-44DC-8FBB-7437C5927507}"/>
              </a:ext>
            </a:extLst>
          </p:cNvPr>
          <p:cNvSpPr/>
          <p:nvPr/>
        </p:nvSpPr>
        <p:spPr>
          <a:xfrm>
            <a:off x="7365071" y="1158793"/>
            <a:ext cx="3637841" cy="461665"/>
          </a:xfrm>
          <a:prstGeom prst="rect">
            <a:avLst/>
          </a:prstGeom>
        </p:spPr>
        <p:txBody>
          <a:bodyPr wrap="square">
            <a:spAutoFit/>
          </a:bodyPr>
          <a:lstStyle/>
          <a:p>
            <a:pPr algn="r"/>
            <a:r>
              <a:rPr lang="en-GB" sz="2400" dirty="0"/>
              <a:t>dapr.io</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91886" y="1089117"/>
            <a:ext cx="759401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APIs for building portable and reliable microservices</a:t>
            </a:r>
          </a:p>
        </p:txBody>
      </p:sp>
      <p:sp>
        <p:nvSpPr>
          <p:cNvPr id="3" name="Text Placeholder 2">
            <a:extLst>
              <a:ext uri="{FF2B5EF4-FFF2-40B4-BE49-F238E27FC236}">
                <a16:creationId xmlns:a16="http://schemas.microsoft.com/office/drawing/2014/main" id="{487331D2-4F37-4B04-A4CF-81E0C85B904A}"/>
              </a:ext>
            </a:extLst>
          </p:cNvPr>
          <p:cNvSpPr>
            <a:spLocks noGrp="1"/>
          </p:cNvSpPr>
          <p:nvPr>
            <p:ph type="body" sz="quarter" idx="10"/>
          </p:nvPr>
        </p:nvSpPr>
        <p:spPr>
          <a:xfrm>
            <a:off x="533190" y="1666705"/>
            <a:ext cx="4810804" cy="4014945"/>
          </a:xfrm>
        </p:spPr>
        <p:txBody>
          <a:bodyPr/>
          <a:lstStyle/>
          <a:p>
            <a:r>
              <a:rPr lang="en-GB" sz="2100" b="0" dirty="0" err="1">
                <a:latin typeface="Segoe UI Light" panose="020B0502040204020203" pitchFamily="34" charset="0"/>
                <a:cs typeface="Segoe UI Light" panose="020B0502040204020203" pitchFamily="34" charset="0"/>
              </a:rPr>
              <a:t>Dapr</a:t>
            </a:r>
            <a:r>
              <a:rPr lang="en-GB" sz="2100" b="0" dirty="0">
                <a:latin typeface="Segoe UI Light" panose="020B0502040204020203" pitchFamily="34" charset="0"/>
                <a:cs typeface="Segoe UI Light" panose="020B0502040204020203" pitchFamily="34" charset="0"/>
              </a:rPr>
              <a:t> is a portable, event-driven runtime to simplify building microservices</a:t>
            </a:r>
          </a:p>
          <a:p>
            <a:r>
              <a:rPr lang="en-GB" sz="2100" b="0" dirty="0">
                <a:latin typeface="Segoe UI Light" panose="020B0502040204020203" pitchFamily="34" charset="0"/>
                <a:cs typeface="Segoe UI Light" panose="020B0502040204020203" pitchFamily="34" charset="0"/>
              </a:rPr>
              <a:t>A wide range of APIs and building blocks for common patterns such as pub sub, service invocation and storing state</a:t>
            </a:r>
          </a:p>
          <a:p>
            <a:r>
              <a:rPr lang="en-GB" sz="2100" b="0" dirty="0">
                <a:latin typeface="Segoe UI Light" panose="020B0502040204020203" pitchFamily="34" charset="0"/>
                <a:cs typeface="Segoe UI Light" panose="020B0502040204020203" pitchFamily="34" charset="0"/>
              </a:rPr>
              <a:t>Use triggers to build event driven applications</a:t>
            </a:r>
          </a:p>
          <a:p>
            <a:r>
              <a:rPr lang="en-GB" sz="2100" b="0" dirty="0">
                <a:latin typeface="Segoe UI Light" panose="020B0502040204020203" pitchFamily="34" charset="0"/>
                <a:cs typeface="Segoe UI Light" panose="020B0502040204020203" pitchFamily="34" charset="0"/>
              </a:rPr>
              <a:t>Out of the box components &amp; connectors for many 3</a:t>
            </a:r>
            <a:r>
              <a:rPr lang="en-GB" sz="2100" b="0" baseline="30000" dirty="0">
                <a:latin typeface="Segoe UI Light" panose="020B0502040204020203" pitchFamily="34" charset="0"/>
                <a:cs typeface="Segoe UI Light" panose="020B0502040204020203" pitchFamily="34" charset="0"/>
              </a:rPr>
              <a:t>rd</a:t>
            </a:r>
            <a:r>
              <a:rPr lang="en-GB" sz="2100" b="0" dirty="0">
                <a:latin typeface="Segoe UI Light" panose="020B0502040204020203" pitchFamily="34" charset="0"/>
                <a:cs typeface="Segoe UI Light" panose="020B0502040204020203" pitchFamily="34" charset="0"/>
              </a:rPr>
              <a:t> party systems</a:t>
            </a:r>
          </a:p>
        </p:txBody>
      </p:sp>
      <p:pic>
        <p:nvPicPr>
          <p:cNvPr id="6" name="Picture 5" descr="Diagram&#10;&#10;Description automatically generated">
            <a:extLst>
              <a:ext uri="{FF2B5EF4-FFF2-40B4-BE49-F238E27FC236}">
                <a16:creationId xmlns:a16="http://schemas.microsoft.com/office/drawing/2014/main" id="{078FD2C4-9BC8-46DD-B252-DAD2598C0C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3512" y="1666705"/>
            <a:ext cx="6285875" cy="4285824"/>
          </a:xfrm>
          <a:prstGeom prst="rect">
            <a:avLst/>
          </a:prstGeom>
        </p:spPr>
      </p:pic>
      <p:sp>
        <p:nvSpPr>
          <p:cNvPr id="8" name="Rectangle 7">
            <a:extLst>
              <a:ext uri="{FF2B5EF4-FFF2-40B4-BE49-F238E27FC236}">
                <a16:creationId xmlns:a16="http://schemas.microsoft.com/office/drawing/2014/main" id="{79846DD1-3468-42F6-AE17-CA1F4E99D813}"/>
              </a:ext>
            </a:extLst>
          </p:cNvPr>
          <p:cNvSpPr/>
          <p:nvPr/>
        </p:nvSpPr>
        <p:spPr>
          <a:xfrm>
            <a:off x="533190" y="5732021"/>
            <a:ext cx="4473708" cy="1014467"/>
          </a:xfrm>
          <a:prstGeom prst="rect">
            <a:avLst/>
          </a:prstGeom>
          <a:solidFill>
            <a:schemeClr val="tx1">
              <a:lumMod val="85000"/>
              <a:lumOff val="15000"/>
            </a:schemeClr>
          </a:solidFill>
        </p:spPr>
        <p:txBody>
          <a:bodyPr wrap="square" lIns="144000" tIns="144000" rIns="144000" bIns="144000" anchor="ctr">
            <a:noAutofit/>
          </a:bodyPr>
          <a:lstStyle/>
          <a:p>
            <a:r>
              <a:rPr lang="en-GB" sz="1600" dirty="0" err="1">
                <a:solidFill>
                  <a:srgbClr val="92D050"/>
                </a:solidFill>
                <a:latin typeface="Consolas" panose="020B0609020204030204" pitchFamily="49" charset="0"/>
              </a:rPr>
              <a:t>az</a:t>
            </a:r>
            <a:r>
              <a:rPr lang="en-GB" sz="1600" dirty="0">
                <a:solidFill>
                  <a:srgbClr val="92D050"/>
                </a:solidFill>
                <a:latin typeface="Consolas" panose="020B0609020204030204" pitchFamily="49" charset="0"/>
              </a:rPr>
              <a:t> k8s-extension create </a:t>
            </a:r>
          </a:p>
          <a:p>
            <a:r>
              <a:rPr lang="en-GB" sz="1600" dirty="0">
                <a:solidFill>
                  <a:srgbClr val="92D050"/>
                </a:solidFill>
                <a:latin typeface="Consolas" panose="020B0609020204030204" pitchFamily="49" charset="0"/>
              </a:rPr>
              <a:t>--cluster-name my-cluster</a:t>
            </a:r>
          </a:p>
          <a:p>
            <a:r>
              <a:rPr lang="en-GB" sz="1600" dirty="0">
                <a:solidFill>
                  <a:srgbClr val="92D050"/>
                </a:solidFill>
                <a:latin typeface="Consolas" panose="020B0609020204030204" pitchFamily="49" charset="0"/>
              </a:rPr>
              <a:t>--extension-type </a:t>
            </a:r>
            <a:r>
              <a:rPr lang="en-GB" sz="1600" dirty="0" err="1">
                <a:solidFill>
                  <a:srgbClr val="92D050"/>
                </a:solidFill>
                <a:latin typeface="Consolas" panose="020B0609020204030204" pitchFamily="49" charset="0"/>
              </a:rPr>
              <a:t>Microsoft.Dapr</a:t>
            </a:r>
            <a:endParaRPr lang="en-GB" sz="1600" dirty="0">
              <a:solidFill>
                <a:srgbClr val="92D050"/>
              </a:solidFill>
              <a:latin typeface="Consolas" panose="020B0609020204030204" pitchFamily="49" charset="0"/>
            </a:endParaRPr>
          </a:p>
        </p:txBody>
      </p:sp>
      <p:sp>
        <p:nvSpPr>
          <p:cNvPr id="48" name="TextBox 47">
            <a:extLst>
              <a:ext uri="{FF2B5EF4-FFF2-40B4-BE49-F238E27FC236}">
                <a16:creationId xmlns:a16="http://schemas.microsoft.com/office/drawing/2014/main" id="{BECCDD3A-D4AF-487E-9CA8-1138C290A139}"/>
              </a:ext>
            </a:extLst>
          </p:cNvPr>
          <p:cNvSpPr txBox="1"/>
          <p:nvPr/>
        </p:nvSpPr>
        <p:spPr>
          <a:xfrm>
            <a:off x="5623511" y="6183499"/>
            <a:ext cx="6285875" cy="369332"/>
          </a:xfrm>
          <a:prstGeom prst="rect">
            <a:avLst/>
          </a:prstGeom>
          <a:noFill/>
        </p:spPr>
        <p:txBody>
          <a:bodyPr wrap="square">
            <a:spAutoFit/>
          </a:bodyPr>
          <a:lstStyle/>
          <a:p>
            <a:r>
              <a:rPr lang="en-GB" dirty="0"/>
              <a:t>https://docs.dapr.io/concepts/building-blocks-concept/</a:t>
            </a:r>
          </a:p>
        </p:txBody>
      </p:sp>
      <p:pic>
        <p:nvPicPr>
          <p:cNvPr id="19" name="Graphic 18">
            <a:extLst>
              <a:ext uri="{FF2B5EF4-FFF2-40B4-BE49-F238E27FC236}">
                <a16:creationId xmlns:a16="http://schemas.microsoft.com/office/drawing/2014/main" id="{D91FE80B-EEA1-4771-A45E-F17CFFE96C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3337" y="195453"/>
            <a:ext cx="1756050" cy="1291917"/>
          </a:xfrm>
          <a:prstGeom prst="rect">
            <a:avLst/>
          </a:prstGeom>
        </p:spPr>
      </p:pic>
    </p:spTree>
    <p:extLst>
      <p:ext uri="{BB962C8B-B14F-4D97-AF65-F5344CB8AC3E}">
        <p14:creationId xmlns:p14="http://schemas.microsoft.com/office/powerpoint/2010/main" val="69286689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Rounded Corners 147">
            <a:extLst>
              <a:ext uri="{FF2B5EF4-FFF2-40B4-BE49-F238E27FC236}">
                <a16:creationId xmlns:a16="http://schemas.microsoft.com/office/drawing/2014/main" id="{744827B9-6A55-4277-B615-61E6291C7E53}"/>
              </a:ext>
            </a:extLst>
          </p:cNvPr>
          <p:cNvSpPr/>
          <p:nvPr/>
        </p:nvSpPr>
        <p:spPr bwMode="auto">
          <a:xfrm>
            <a:off x="5013883" y="1659246"/>
            <a:ext cx="3504072" cy="4096549"/>
          </a:xfrm>
          <a:prstGeom prst="roundRect">
            <a:avLst>
              <a:gd name="adj" fmla="val 1465"/>
            </a:avLst>
          </a:prstGeom>
          <a:solidFill>
            <a:schemeClr val="bg2">
              <a:lumMod val="95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000" dirty="0">
                <a:solidFill>
                  <a:srgbClr val="0078D7"/>
                </a:solidFill>
                <a:cs typeface="Segoe UI" pitchFamily="34" charset="0"/>
              </a:rPr>
              <a:t>AKS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a:t>AKS Virtual Nodes</a:t>
            </a:r>
            <a:endParaRPr lang="en-GB" dirty="0"/>
          </a:p>
        </p:txBody>
      </p:sp>
      <p:grpSp>
        <p:nvGrpSpPr>
          <p:cNvPr id="76" name="Group 75">
            <a:extLst>
              <a:ext uri="{FF2B5EF4-FFF2-40B4-BE49-F238E27FC236}">
                <a16:creationId xmlns:a16="http://schemas.microsoft.com/office/drawing/2014/main" id="{41417A8F-2FE0-4DB0-BF54-D45F9DE2715A}"/>
              </a:ext>
            </a:extLst>
          </p:cNvPr>
          <p:cNvGrpSpPr/>
          <p:nvPr/>
        </p:nvGrpSpPr>
        <p:grpSpPr>
          <a:xfrm>
            <a:off x="5184741" y="2278060"/>
            <a:ext cx="6532448" cy="3477739"/>
            <a:chOff x="5130002" y="1770112"/>
            <a:chExt cx="6663439" cy="3547475"/>
          </a:xfrm>
        </p:grpSpPr>
        <p:sp>
          <p:nvSpPr>
            <p:cNvPr id="81" name="Rectangle: Rounded Corners 80">
              <a:extLst>
                <a:ext uri="{FF2B5EF4-FFF2-40B4-BE49-F238E27FC236}">
                  <a16:creationId xmlns:a16="http://schemas.microsoft.com/office/drawing/2014/main" id="{9A805529-23A0-48B3-9AF9-D83400DB5972}"/>
                </a:ext>
              </a:extLst>
            </p:cNvPr>
            <p:cNvSpPr/>
            <p:nvPr/>
          </p:nvSpPr>
          <p:spPr bwMode="auto">
            <a:xfrm>
              <a:off x="5133590"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2" name="Title 1">
              <a:extLst>
                <a:ext uri="{FF2B5EF4-FFF2-40B4-BE49-F238E27FC236}">
                  <a16:creationId xmlns:a16="http://schemas.microsoft.com/office/drawing/2014/main" id="{51DABBCD-733E-485A-A6EA-9E63D66ECA65}"/>
                </a:ext>
              </a:extLst>
            </p:cNvPr>
            <p:cNvSpPr txBox="1">
              <a:spLocks/>
            </p:cNvSpPr>
            <p:nvPr/>
          </p:nvSpPr>
          <p:spPr>
            <a:xfrm>
              <a:off x="5130002" y="1770112"/>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3" name="Title 1">
              <a:extLst>
                <a:ext uri="{FF2B5EF4-FFF2-40B4-BE49-F238E27FC236}">
                  <a16:creationId xmlns:a16="http://schemas.microsoft.com/office/drawing/2014/main" id="{EB42CCF9-EDFF-4399-B3F0-4D7A14C93DF2}"/>
                </a:ext>
              </a:extLst>
            </p:cNvPr>
            <p:cNvSpPr txBox="1">
              <a:spLocks/>
            </p:cNvSpPr>
            <p:nvPr/>
          </p:nvSpPr>
          <p:spPr>
            <a:xfrm>
              <a:off x="5325960"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4" name="Group 83">
              <a:extLst>
                <a:ext uri="{FF2B5EF4-FFF2-40B4-BE49-F238E27FC236}">
                  <a16:creationId xmlns:a16="http://schemas.microsoft.com/office/drawing/2014/main" id="{6C8C20A4-B580-4367-9D3B-71CD29713C03}"/>
                </a:ext>
              </a:extLst>
            </p:cNvPr>
            <p:cNvGrpSpPr/>
            <p:nvPr/>
          </p:nvGrpSpPr>
          <p:grpSpPr>
            <a:xfrm>
              <a:off x="5291616" y="2364318"/>
              <a:ext cx="629512" cy="638066"/>
              <a:chOff x="2288401" y="2560320"/>
              <a:chExt cx="584604" cy="592548"/>
            </a:xfrm>
          </p:grpSpPr>
          <p:sp>
            <p:nvSpPr>
              <p:cNvPr id="144" name="Freeform: Shape 143">
                <a:extLst>
                  <a:ext uri="{FF2B5EF4-FFF2-40B4-BE49-F238E27FC236}">
                    <a16:creationId xmlns:a16="http://schemas.microsoft.com/office/drawing/2014/main" id="{4ECDCB1B-4CFD-4DEF-B65A-97F2C6BE68A5}"/>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5" name="Freeform: Shape 144">
                <a:extLst>
                  <a:ext uri="{FF2B5EF4-FFF2-40B4-BE49-F238E27FC236}">
                    <a16:creationId xmlns:a16="http://schemas.microsoft.com/office/drawing/2014/main" id="{82C8BEE1-AB10-4829-BBE9-79E888FDAC83}"/>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6" name="Freeform: Shape 145">
                <a:extLst>
                  <a:ext uri="{FF2B5EF4-FFF2-40B4-BE49-F238E27FC236}">
                    <a16:creationId xmlns:a16="http://schemas.microsoft.com/office/drawing/2014/main" id="{AE3DF328-9A8F-475A-85E8-D5FEFD58D07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7" name="Freeform: Shape 146">
                <a:extLst>
                  <a:ext uri="{FF2B5EF4-FFF2-40B4-BE49-F238E27FC236}">
                    <a16:creationId xmlns:a16="http://schemas.microsoft.com/office/drawing/2014/main" id="{2E9EE7BB-CF81-4520-9A5E-50FF02807F9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5" name="Rectangle: Rounded Corners 84">
              <a:extLst>
                <a:ext uri="{FF2B5EF4-FFF2-40B4-BE49-F238E27FC236}">
                  <a16:creationId xmlns:a16="http://schemas.microsoft.com/office/drawing/2014/main" id="{CDF26BB9-43EA-4F1D-A9E1-5F8601FAA418}"/>
                </a:ext>
              </a:extLst>
            </p:cNvPr>
            <p:cNvSpPr/>
            <p:nvPr/>
          </p:nvSpPr>
          <p:spPr bwMode="auto">
            <a:xfrm>
              <a:off x="6546025"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6" name="Title 1">
              <a:extLst>
                <a:ext uri="{FF2B5EF4-FFF2-40B4-BE49-F238E27FC236}">
                  <a16:creationId xmlns:a16="http://schemas.microsoft.com/office/drawing/2014/main" id="{F6C1925E-27D0-4B89-BE88-4280491C0954}"/>
                </a:ext>
              </a:extLst>
            </p:cNvPr>
            <p:cNvSpPr txBox="1">
              <a:spLocks/>
            </p:cNvSpPr>
            <p:nvPr/>
          </p:nvSpPr>
          <p:spPr>
            <a:xfrm>
              <a:off x="6546025" y="1770113"/>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7" name="Title 1">
              <a:extLst>
                <a:ext uri="{FF2B5EF4-FFF2-40B4-BE49-F238E27FC236}">
                  <a16:creationId xmlns:a16="http://schemas.microsoft.com/office/drawing/2014/main" id="{1DF30FF3-175A-411E-A716-DC4075354061}"/>
                </a:ext>
              </a:extLst>
            </p:cNvPr>
            <p:cNvSpPr txBox="1">
              <a:spLocks/>
            </p:cNvSpPr>
            <p:nvPr/>
          </p:nvSpPr>
          <p:spPr>
            <a:xfrm>
              <a:off x="6738395"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8" name="Group 87">
              <a:extLst>
                <a:ext uri="{FF2B5EF4-FFF2-40B4-BE49-F238E27FC236}">
                  <a16:creationId xmlns:a16="http://schemas.microsoft.com/office/drawing/2014/main" id="{D8C4E713-30A9-4194-AFBB-215D2F1FAC4D}"/>
                </a:ext>
              </a:extLst>
            </p:cNvPr>
            <p:cNvGrpSpPr/>
            <p:nvPr/>
          </p:nvGrpSpPr>
          <p:grpSpPr>
            <a:xfrm>
              <a:off x="6704051" y="2364318"/>
              <a:ext cx="629512" cy="638066"/>
              <a:chOff x="2288401" y="2560320"/>
              <a:chExt cx="584604" cy="592548"/>
            </a:xfrm>
          </p:grpSpPr>
          <p:sp>
            <p:nvSpPr>
              <p:cNvPr id="140" name="Freeform: Shape 139">
                <a:extLst>
                  <a:ext uri="{FF2B5EF4-FFF2-40B4-BE49-F238E27FC236}">
                    <a16:creationId xmlns:a16="http://schemas.microsoft.com/office/drawing/2014/main" id="{9AFEECF1-8A2D-404E-9A35-283A6D7BC000}"/>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1" name="Freeform: Shape 140">
                <a:extLst>
                  <a:ext uri="{FF2B5EF4-FFF2-40B4-BE49-F238E27FC236}">
                    <a16:creationId xmlns:a16="http://schemas.microsoft.com/office/drawing/2014/main" id="{E66BD617-B32A-4DFD-A0E2-5EE056FF38F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2" name="Freeform: Shape 141">
                <a:extLst>
                  <a:ext uri="{FF2B5EF4-FFF2-40B4-BE49-F238E27FC236}">
                    <a16:creationId xmlns:a16="http://schemas.microsoft.com/office/drawing/2014/main" id="{ECB2C476-2E0C-4BF4-A841-5B64AB5587C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3" name="Freeform: Shape 142">
                <a:extLst>
                  <a:ext uri="{FF2B5EF4-FFF2-40B4-BE49-F238E27FC236}">
                    <a16:creationId xmlns:a16="http://schemas.microsoft.com/office/drawing/2014/main" id="{89AAC4DB-13F9-4FB9-8823-F421C90B4DA7}"/>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9" name="Rectangle: Rounded Corners 88">
              <a:extLst>
                <a:ext uri="{FF2B5EF4-FFF2-40B4-BE49-F238E27FC236}">
                  <a16:creationId xmlns:a16="http://schemas.microsoft.com/office/drawing/2014/main" id="{1F06C6D0-7AF4-42C8-BF3B-05BC3D5E1BCC}"/>
                </a:ext>
              </a:extLst>
            </p:cNvPr>
            <p:cNvSpPr/>
            <p:nvPr/>
          </p:nvSpPr>
          <p:spPr bwMode="auto">
            <a:xfrm>
              <a:off x="5839808" y="3903380"/>
              <a:ext cx="945564" cy="1009338"/>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grpSp>
          <p:nvGrpSpPr>
            <p:cNvPr id="90" name="Group 89">
              <a:extLst>
                <a:ext uri="{FF2B5EF4-FFF2-40B4-BE49-F238E27FC236}">
                  <a16:creationId xmlns:a16="http://schemas.microsoft.com/office/drawing/2014/main" id="{491FC137-0A9A-4868-9E90-35D30B9DD716}"/>
                </a:ext>
              </a:extLst>
            </p:cNvPr>
            <p:cNvGrpSpPr/>
            <p:nvPr/>
          </p:nvGrpSpPr>
          <p:grpSpPr>
            <a:xfrm>
              <a:off x="5951288" y="4066704"/>
              <a:ext cx="722590" cy="682668"/>
              <a:chOff x="2613694" y="3600725"/>
              <a:chExt cx="355417" cy="335781"/>
            </a:xfrm>
          </p:grpSpPr>
          <p:sp>
            <p:nvSpPr>
              <p:cNvPr id="133" name="Freeform: Shape 132">
                <a:extLst>
                  <a:ext uri="{FF2B5EF4-FFF2-40B4-BE49-F238E27FC236}">
                    <a16:creationId xmlns:a16="http://schemas.microsoft.com/office/drawing/2014/main" id="{A7909AE9-CD84-4C08-BDF8-0CEAC171EF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4" name="Freeform: Shape 133">
                <a:extLst>
                  <a:ext uri="{FF2B5EF4-FFF2-40B4-BE49-F238E27FC236}">
                    <a16:creationId xmlns:a16="http://schemas.microsoft.com/office/drawing/2014/main" id="{17DEB6BF-06DB-4B7C-A308-ED1BA66DDBA9}"/>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5" name="Freeform: Shape 134">
                <a:extLst>
                  <a:ext uri="{FF2B5EF4-FFF2-40B4-BE49-F238E27FC236}">
                    <a16:creationId xmlns:a16="http://schemas.microsoft.com/office/drawing/2014/main" id="{E161D8EB-0DA2-4807-9A02-FFA447B854AC}"/>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6" name="Freeform: Shape 135">
                <a:extLst>
                  <a:ext uri="{FF2B5EF4-FFF2-40B4-BE49-F238E27FC236}">
                    <a16:creationId xmlns:a16="http://schemas.microsoft.com/office/drawing/2014/main" id="{9AE7C8F7-ABA4-4C06-AEFF-104D3C3E21C8}"/>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7" name="Freeform: Shape 136">
                <a:extLst>
                  <a:ext uri="{FF2B5EF4-FFF2-40B4-BE49-F238E27FC236}">
                    <a16:creationId xmlns:a16="http://schemas.microsoft.com/office/drawing/2014/main" id="{38BE1EA8-DF70-42AF-96BE-74F0C59CD54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8" name="Freeform: Shape 137">
                <a:extLst>
                  <a:ext uri="{FF2B5EF4-FFF2-40B4-BE49-F238E27FC236}">
                    <a16:creationId xmlns:a16="http://schemas.microsoft.com/office/drawing/2014/main" id="{507B708D-B090-4F8F-BC57-975F65373E7B}"/>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9" name="Freeform: Shape 138">
                <a:extLst>
                  <a:ext uri="{FF2B5EF4-FFF2-40B4-BE49-F238E27FC236}">
                    <a16:creationId xmlns:a16="http://schemas.microsoft.com/office/drawing/2014/main" id="{323D9DBB-1D4F-4E05-8C56-4C49E7246B7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91" name="Title 1">
              <a:extLst>
                <a:ext uri="{FF2B5EF4-FFF2-40B4-BE49-F238E27FC236}">
                  <a16:creationId xmlns:a16="http://schemas.microsoft.com/office/drawing/2014/main" id="{8FD17457-DF09-4F7E-8818-67A624AD24CD}"/>
                </a:ext>
              </a:extLst>
            </p:cNvPr>
            <p:cNvSpPr txBox="1">
              <a:spLocks/>
            </p:cNvSpPr>
            <p:nvPr/>
          </p:nvSpPr>
          <p:spPr>
            <a:xfrm>
              <a:off x="5856558" y="3493748"/>
              <a:ext cx="914195" cy="33855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92" name="Connector: Elbow 91">
              <a:extLst>
                <a:ext uri="{FF2B5EF4-FFF2-40B4-BE49-F238E27FC236}">
                  <a16:creationId xmlns:a16="http://schemas.microsoft.com/office/drawing/2014/main" id="{4FD315EB-F95B-4081-89F2-1A9D456F9AB7}"/>
                </a:ext>
              </a:extLst>
            </p:cNvPr>
            <p:cNvCxnSpPr>
              <a:cxnSpLocks/>
              <a:stCxn id="91" idx="0"/>
              <a:endCxn id="81" idx="2"/>
            </p:cNvCxnSpPr>
            <p:nvPr/>
          </p:nvCxnSpPr>
          <p:spPr>
            <a:xfrm rot="16200000" flipV="1">
              <a:off x="5774794" y="2954886"/>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A854E39-253E-4144-B38D-5A91EBBA2FB0}"/>
                </a:ext>
              </a:extLst>
            </p:cNvPr>
            <p:cNvCxnSpPr>
              <a:cxnSpLocks/>
              <a:stCxn id="91" idx="0"/>
              <a:endCxn id="85" idx="2"/>
            </p:cNvCxnSpPr>
            <p:nvPr/>
          </p:nvCxnSpPr>
          <p:spPr>
            <a:xfrm rot="5400000" flipH="1" flipV="1">
              <a:off x="6481011" y="2955953"/>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plug" title="Icon of a power plug showing an A to B connection">
              <a:extLst>
                <a:ext uri="{FF2B5EF4-FFF2-40B4-BE49-F238E27FC236}">
                  <a16:creationId xmlns:a16="http://schemas.microsoft.com/office/drawing/2014/main" id="{617A8B5A-7D58-44B5-94F9-5F0EB2254764}"/>
                </a:ext>
              </a:extLst>
            </p:cNvPr>
            <p:cNvSpPr>
              <a:spLocks noChangeAspect="1" noEditPoints="1"/>
            </p:cNvSpPr>
            <p:nvPr/>
          </p:nvSpPr>
          <p:spPr bwMode="auto">
            <a:xfrm>
              <a:off x="7785964" y="4217058"/>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882" dirty="0">
                <a:gradFill>
                  <a:gsLst>
                    <a:gs pos="0">
                      <a:srgbClr val="505050"/>
                    </a:gs>
                    <a:gs pos="100000">
                      <a:srgbClr val="505050"/>
                    </a:gs>
                  </a:gsLst>
                  <a:lin ang="5400000" scaled="1"/>
                </a:gradFill>
              </a:endParaRPr>
            </a:p>
          </p:txBody>
        </p:sp>
        <p:sp>
          <p:nvSpPr>
            <p:cNvPr id="95" name="Rectangle: Rounded Corners 94">
              <a:extLst>
                <a:ext uri="{FF2B5EF4-FFF2-40B4-BE49-F238E27FC236}">
                  <a16:creationId xmlns:a16="http://schemas.microsoft.com/office/drawing/2014/main" id="{A8CCDECD-33B1-4C29-9061-E249461F5BAE}"/>
                </a:ext>
              </a:extLst>
            </p:cNvPr>
            <p:cNvSpPr/>
            <p:nvPr/>
          </p:nvSpPr>
          <p:spPr bwMode="auto">
            <a:xfrm>
              <a:off x="8743922" y="3319975"/>
              <a:ext cx="3049519" cy="1997612"/>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96" name="Title 1">
              <a:extLst>
                <a:ext uri="{FF2B5EF4-FFF2-40B4-BE49-F238E27FC236}">
                  <a16:creationId xmlns:a16="http://schemas.microsoft.com/office/drawing/2014/main" id="{411D95B5-43FB-41F0-A2D4-9EB59A25E31B}"/>
                </a:ext>
              </a:extLst>
            </p:cNvPr>
            <p:cNvSpPr txBox="1">
              <a:spLocks/>
            </p:cNvSpPr>
            <p:nvPr/>
          </p:nvSpPr>
          <p:spPr>
            <a:xfrm>
              <a:off x="8762424" y="2875800"/>
              <a:ext cx="2985978" cy="25115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00000"/>
                </a:lnSpc>
              </a:pPr>
              <a:r>
                <a:rPr lang="en-US" sz="1600"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97" name="Group 96">
              <a:extLst>
                <a:ext uri="{FF2B5EF4-FFF2-40B4-BE49-F238E27FC236}">
                  <a16:creationId xmlns:a16="http://schemas.microsoft.com/office/drawing/2014/main" id="{F081EA28-A1A8-47B7-A6DF-9EF49D55225B}"/>
                </a:ext>
              </a:extLst>
            </p:cNvPr>
            <p:cNvGrpSpPr/>
            <p:nvPr/>
          </p:nvGrpSpPr>
          <p:grpSpPr>
            <a:xfrm>
              <a:off x="8993910" y="3783151"/>
              <a:ext cx="2549565" cy="285236"/>
              <a:chOff x="8532176" y="3188970"/>
              <a:chExt cx="2367684" cy="264888"/>
            </a:xfrm>
          </p:grpSpPr>
          <p:sp>
            <p:nvSpPr>
              <p:cNvPr id="126" name="Freeform: Shape 125">
                <a:extLst>
                  <a:ext uri="{FF2B5EF4-FFF2-40B4-BE49-F238E27FC236}">
                    <a16:creationId xmlns:a16="http://schemas.microsoft.com/office/drawing/2014/main" id="{026F8FE8-5EF5-4F62-BD97-64101908430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7" name="Freeform: Shape 126">
                <a:extLst>
                  <a:ext uri="{FF2B5EF4-FFF2-40B4-BE49-F238E27FC236}">
                    <a16:creationId xmlns:a16="http://schemas.microsoft.com/office/drawing/2014/main" id="{FEE8C2EE-16BE-452F-B052-CA6B4376B42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8" name="Freeform: Shape 127">
                <a:extLst>
                  <a:ext uri="{FF2B5EF4-FFF2-40B4-BE49-F238E27FC236}">
                    <a16:creationId xmlns:a16="http://schemas.microsoft.com/office/drawing/2014/main" id="{C4FBF1C0-F149-4629-98A2-0610CB3D2FF7}"/>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9" name="Freeform: Shape 128">
                <a:extLst>
                  <a:ext uri="{FF2B5EF4-FFF2-40B4-BE49-F238E27FC236}">
                    <a16:creationId xmlns:a16="http://schemas.microsoft.com/office/drawing/2014/main" id="{7D8391F6-3320-4EAE-B9CA-1C3E8D50A1B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0" name="Freeform: Shape 129">
                <a:extLst>
                  <a:ext uri="{FF2B5EF4-FFF2-40B4-BE49-F238E27FC236}">
                    <a16:creationId xmlns:a16="http://schemas.microsoft.com/office/drawing/2014/main" id="{7BE81C87-0E87-4BAC-8879-BEAC4F33786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1" name="Freeform: Shape 130">
                <a:extLst>
                  <a:ext uri="{FF2B5EF4-FFF2-40B4-BE49-F238E27FC236}">
                    <a16:creationId xmlns:a16="http://schemas.microsoft.com/office/drawing/2014/main" id="{85081DEC-E96B-4896-987C-5D0CF1E8278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2" name="Freeform: Shape 131">
                <a:extLst>
                  <a:ext uri="{FF2B5EF4-FFF2-40B4-BE49-F238E27FC236}">
                    <a16:creationId xmlns:a16="http://schemas.microsoft.com/office/drawing/2014/main" id="{5BBE0B4E-D4FA-4231-A050-8038DF022C9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8" name="Group 97">
              <a:extLst>
                <a:ext uri="{FF2B5EF4-FFF2-40B4-BE49-F238E27FC236}">
                  <a16:creationId xmlns:a16="http://schemas.microsoft.com/office/drawing/2014/main" id="{EAA35E81-A69A-445F-8DAE-C4A435B7F2E5}"/>
                </a:ext>
              </a:extLst>
            </p:cNvPr>
            <p:cNvGrpSpPr/>
            <p:nvPr/>
          </p:nvGrpSpPr>
          <p:grpSpPr>
            <a:xfrm>
              <a:off x="8993910" y="4164699"/>
              <a:ext cx="2549565" cy="285236"/>
              <a:chOff x="8532176" y="3188970"/>
              <a:chExt cx="2367684" cy="264888"/>
            </a:xfrm>
          </p:grpSpPr>
          <p:sp>
            <p:nvSpPr>
              <p:cNvPr id="119" name="Freeform: Shape 118">
                <a:extLst>
                  <a:ext uri="{FF2B5EF4-FFF2-40B4-BE49-F238E27FC236}">
                    <a16:creationId xmlns:a16="http://schemas.microsoft.com/office/drawing/2014/main" id="{1D93337F-7912-4878-8B8F-0AE1914DF33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0" name="Freeform: Shape 119">
                <a:extLst>
                  <a:ext uri="{FF2B5EF4-FFF2-40B4-BE49-F238E27FC236}">
                    <a16:creationId xmlns:a16="http://schemas.microsoft.com/office/drawing/2014/main" id="{5A217E9D-D8EC-4E5A-9CC0-6370D2FCB55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1" name="Freeform: Shape 120">
                <a:extLst>
                  <a:ext uri="{FF2B5EF4-FFF2-40B4-BE49-F238E27FC236}">
                    <a16:creationId xmlns:a16="http://schemas.microsoft.com/office/drawing/2014/main" id="{8B380B5D-5712-4EF4-A82A-618F85E72B6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2" name="Freeform: Shape 121">
                <a:extLst>
                  <a:ext uri="{FF2B5EF4-FFF2-40B4-BE49-F238E27FC236}">
                    <a16:creationId xmlns:a16="http://schemas.microsoft.com/office/drawing/2014/main" id="{AB503838-4317-439A-82A2-E907C300A6D8}"/>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3" name="Freeform: Shape 122">
                <a:extLst>
                  <a:ext uri="{FF2B5EF4-FFF2-40B4-BE49-F238E27FC236}">
                    <a16:creationId xmlns:a16="http://schemas.microsoft.com/office/drawing/2014/main" id="{402241D1-A384-42B2-88C0-D9CE16FB85DB}"/>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4" name="Freeform: Shape 123">
                <a:extLst>
                  <a:ext uri="{FF2B5EF4-FFF2-40B4-BE49-F238E27FC236}">
                    <a16:creationId xmlns:a16="http://schemas.microsoft.com/office/drawing/2014/main" id="{4EA36D49-B3CB-4FC4-BB09-12251FF4768C}"/>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5" name="Freeform: Shape 124">
                <a:extLst>
                  <a:ext uri="{FF2B5EF4-FFF2-40B4-BE49-F238E27FC236}">
                    <a16:creationId xmlns:a16="http://schemas.microsoft.com/office/drawing/2014/main" id="{5FF4358B-08EE-4D90-9815-3D62D8F0B49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9" name="Group 98">
              <a:extLst>
                <a:ext uri="{FF2B5EF4-FFF2-40B4-BE49-F238E27FC236}">
                  <a16:creationId xmlns:a16="http://schemas.microsoft.com/office/drawing/2014/main" id="{6E8E6249-EE1A-459E-ACBF-5710D57D3178}"/>
                </a:ext>
              </a:extLst>
            </p:cNvPr>
            <p:cNvGrpSpPr/>
            <p:nvPr/>
          </p:nvGrpSpPr>
          <p:grpSpPr>
            <a:xfrm>
              <a:off x="8993910" y="4546248"/>
              <a:ext cx="2549565" cy="285236"/>
              <a:chOff x="8532176" y="3188970"/>
              <a:chExt cx="2367684" cy="264888"/>
            </a:xfrm>
          </p:grpSpPr>
          <p:sp>
            <p:nvSpPr>
              <p:cNvPr id="112" name="Freeform: Shape 111">
                <a:extLst>
                  <a:ext uri="{FF2B5EF4-FFF2-40B4-BE49-F238E27FC236}">
                    <a16:creationId xmlns:a16="http://schemas.microsoft.com/office/drawing/2014/main" id="{CC025F4F-5CD5-4493-B297-472B16D6A2E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3" name="Freeform: Shape 112">
                <a:extLst>
                  <a:ext uri="{FF2B5EF4-FFF2-40B4-BE49-F238E27FC236}">
                    <a16:creationId xmlns:a16="http://schemas.microsoft.com/office/drawing/2014/main" id="{89600062-83B5-40A9-89D0-5ED95C235FAF}"/>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4" name="Freeform: Shape 113">
                <a:extLst>
                  <a:ext uri="{FF2B5EF4-FFF2-40B4-BE49-F238E27FC236}">
                    <a16:creationId xmlns:a16="http://schemas.microsoft.com/office/drawing/2014/main" id="{2268B7B7-71CD-498F-ADD5-90E0BC88517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5" name="Freeform: Shape 114">
                <a:extLst>
                  <a:ext uri="{FF2B5EF4-FFF2-40B4-BE49-F238E27FC236}">
                    <a16:creationId xmlns:a16="http://schemas.microsoft.com/office/drawing/2014/main" id="{303093E5-DD14-438A-ACF4-11C449AE7BE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6" name="Freeform: Shape 115">
                <a:extLst>
                  <a:ext uri="{FF2B5EF4-FFF2-40B4-BE49-F238E27FC236}">
                    <a16:creationId xmlns:a16="http://schemas.microsoft.com/office/drawing/2014/main" id="{64735EC3-58AD-47CE-B165-80A7274BDC9C}"/>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7" name="Freeform: Shape 116">
                <a:extLst>
                  <a:ext uri="{FF2B5EF4-FFF2-40B4-BE49-F238E27FC236}">
                    <a16:creationId xmlns:a16="http://schemas.microsoft.com/office/drawing/2014/main" id="{70012862-0DC8-4417-9E01-9AE30DD64A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8" name="Freeform: Shape 117">
                <a:extLst>
                  <a:ext uri="{FF2B5EF4-FFF2-40B4-BE49-F238E27FC236}">
                    <a16:creationId xmlns:a16="http://schemas.microsoft.com/office/drawing/2014/main" id="{C1B0488E-E77B-40BC-A902-09876F147E57}"/>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100" name="Group 99">
              <a:extLst>
                <a:ext uri="{FF2B5EF4-FFF2-40B4-BE49-F238E27FC236}">
                  <a16:creationId xmlns:a16="http://schemas.microsoft.com/office/drawing/2014/main" id="{837AB9CD-4B88-43F5-BEC8-BBFA8782956F}"/>
                </a:ext>
              </a:extLst>
            </p:cNvPr>
            <p:cNvGrpSpPr/>
            <p:nvPr/>
          </p:nvGrpSpPr>
          <p:grpSpPr>
            <a:xfrm>
              <a:off x="8993910" y="4927796"/>
              <a:ext cx="2549565" cy="285236"/>
              <a:chOff x="8532176" y="3188970"/>
              <a:chExt cx="2367684" cy="264888"/>
            </a:xfrm>
          </p:grpSpPr>
          <p:sp>
            <p:nvSpPr>
              <p:cNvPr id="105" name="Freeform: Shape 104">
                <a:extLst>
                  <a:ext uri="{FF2B5EF4-FFF2-40B4-BE49-F238E27FC236}">
                    <a16:creationId xmlns:a16="http://schemas.microsoft.com/office/drawing/2014/main" id="{5CE15137-011C-41BF-8592-08C844A2155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6" name="Freeform: Shape 105">
                <a:extLst>
                  <a:ext uri="{FF2B5EF4-FFF2-40B4-BE49-F238E27FC236}">
                    <a16:creationId xmlns:a16="http://schemas.microsoft.com/office/drawing/2014/main" id="{D1C17A40-1471-4F9E-8410-2945113DA0D4}"/>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7" name="Freeform: Shape 106">
                <a:extLst>
                  <a:ext uri="{FF2B5EF4-FFF2-40B4-BE49-F238E27FC236}">
                    <a16:creationId xmlns:a16="http://schemas.microsoft.com/office/drawing/2014/main" id="{AD5BF6A8-EF57-4FC8-AFF0-485B06B7BBD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8" name="Freeform: Shape 107">
                <a:extLst>
                  <a:ext uri="{FF2B5EF4-FFF2-40B4-BE49-F238E27FC236}">
                    <a16:creationId xmlns:a16="http://schemas.microsoft.com/office/drawing/2014/main" id="{F3697A4E-9AA6-484B-A0E4-302A2C18D5F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9" name="Freeform: Shape 108">
                <a:extLst>
                  <a:ext uri="{FF2B5EF4-FFF2-40B4-BE49-F238E27FC236}">
                    <a16:creationId xmlns:a16="http://schemas.microsoft.com/office/drawing/2014/main" id="{6F8E1E47-8ACD-4C6C-9D1D-A7A08582AC8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0" name="Freeform: Shape 109">
                <a:extLst>
                  <a:ext uri="{FF2B5EF4-FFF2-40B4-BE49-F238E27FC236}">
                    <a16:creationId xmlns:a16="http://schemas.microsoft.com/office/drawing/2014/main" id="{602AEF26-4AFA-4D65-9C9D-C8056FC1DE45}"/>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1" name="Freeform: Shape 110">
                <a:extLst>
                  <a:ext uri="{FF2B5EF4-FFF2-40B4-BE49-F238E27FC236}">
                    <a16:creationId xmlns:a16="http://schemas.microsoft.com/office/drawing/2014/main" id="{03C815D7-D51A-4FE7-9196-81CAFA2BEA84}"/>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101" name="Title 1">
              <a:extLst>
                <a:ext uri="{FF2B5EF4-FFF2-40B4-BE49-F238E27FC236}">
                  <a16:creationId xmlns:a16="http://schemas.microsoft.com/office/drawing/2014/main" id="{B35EAC76-BB2C-494A-A74C-F77B305031AA}"/>
                </a:ext>
              </a:extLst>
            </p:cNvPr>
            <p:cNvSpPr txBox="1">
              <a:spLocks/>
            </p:cNvSpPr>
            <p:nvPr/>
          </p:nvSpPr>
          <p:spPr>
            <a:xfrm>
              <a:off x="9207778" y="3451732"/>
              <a:ext cx="212180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cxnSp>
          <p:nvCxnSpPr>
            <p:cNvPr id="102" name="Straight Arrow Connector 101">
              <a:extLst>
                <a:ext uri="{FF2B5EF4-FFF2-40B4-BE49-F238E27FC236}">
                  <a16:creationId xmlns:a16="http://schemas.microsoft.com/office/drawing/2014/main" id="{F0793B4F-FECF-4A1C-B641-15B86A828CF8}"/>
                </a:ext>
              </a:extLst>
            </p:cNvPr>
            <p:cNvCxnSpPr>
              <a:cxnSpLocks/>
            </p:cNvCxnSpPr>
            <p:nvPr/>
          </p:nvCxnSpPr>
          <p:spPr>
            <a:xfrm>
              <a:off x="6784397" y="4408049"/>
              <a:ext cx="97643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7B22F8-2DA8-4D03-B27C-B66674BCFD5B}"/>
                </a:ext>
              </a:extLst>
            </p:cNvPr>
            <p:cNvCxnSpPr>
              <a:cxnSpLocks/>
            </p:cNvCxnSpPr>
            <p:nvPr/>
          </p:nvCxnSpPr>
          <p:spPr>
            <a:xfrm>
              <a:off x="8199819" y="4408049"/>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E77D2F73-405B-44E9-A0E9-6D0C129D01BF}"/>
                </a:ext>
              </a:extLst>
            </p:cNvPr>
            <p:cNvSpPr txBox="1">
              <a:spLocks/>
            </p:cNvSpPr>
            <p:nvPr/>
          </p:nvSpPr>
          <p:spPr>
            <a:xfrm>
              <a:off x="7580188" y="4710664"/>
              <a:ext cx="837199" cy="1692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77" name="Group 76">
            <a:extLst>
              <a:ext uri="{FF2B5EF4-FFF2-40B4-BE49-F238E27FC236}">
                <a16:creationId xmlns:a16="http://schemas.microsoft.com/office/drawing/2014/main" id="{94AE962A-724D-4D53-A623-BAEA24B19D71}"/>
              </a:ext>
            </a:extLst>
          </p:cNvPr>
          <p:cNvGrpSpPr/>
          <p:nvPr/>
        </p:nvGrpSpPr>
        <p:grpSpPr>
          <a:xfrm>
            <a:off x="457200" y="1520548"/>
            <a:ext cx="4027016" cy="4524097"/>
            <a:chOff x="577682" y="1540366"/>
            <a:chExt cx="4107766" cy="4614810"/>
          </a:xfrm>
        </p:grpSpPr>
        <p:sp>
          <p:nvSpPr>
            <p:cNvPr id="79" name="Rectangle 78">
              <a:extLst>
                <a:ext uri="{FF2B5EF4-FFF2-40B4-BE49-F238E27FC236}">
                  <a16:creationId xmlns:a16="http://schemas.microsoft.com/office/drawing/2014/main" id="{D6B695A9-D8E5-48A9-8EAF-459DF30D6E17}"/>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72D2D67-C66E-4068-A1DE-F1F1E37A3027}"/>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Elastically provision compute capacity in seconds </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No infrastructure to manage</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Builds on top of Azure Container Instances (ACI)</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Uses Virtual </a:t>
              </a:r>
              <a:r>
                <a:rPr lang="en-US" sz="1800" dirty="0" err="1">
                  <a:solidFill>
                    <a:srgbClr val="000000"/>
                  </a:solidFill>
                  <a:ea typeface="Segoe UI" pitchFamily="34" charset="0"/>
                  <a:cs typeface="Segoe UI" pitchFamily="34" charset="0"/>
                </a:rPr>
                <a:t>Kubelet</a:t>
              </a:r>
              <a:endParaRPr lang="en-US" sz="1800" dirty="0">
                <a:solidFill>
                  <a:srgbClr val="000000"/>
                </a:solidFill>
                <a:ea typeface="Segoe UI" pitchFamily="34" charset="0"/>
                <a:cs typeface="Segoe UI" pitchFamily="34" charset="0"/>
              </a:endParaRP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Scenarios:</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Bursting</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CI/CD</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“Serverless Kubernetes”</a:t>
              </a:r>
            </a:p>
          </p:txBody>
        </p:sp>
      </p:grpSp>
      <p:sp>
        <p:nvSpPr>
          <p:cNvPr id="3" name="Rectangle 2">
            <a:extLst>
              <a:ext uri="{FF2B5EF4-FFF2-40B4-BE49-F238E27FC236}">
                <a16:creationId xmlns:a16="http://schemas.microsoft.com/office/drawing/2014/main" id="{228CE760-6C34-42CF-845D-65CE70489962}"/>
              </a:ext>
            </a:extLst>
          </p:cNvPr>
          <p:cNvSpPr/>
          <p:nvPr/>
        </p:nvSpPr>
        <p:spPr>
          <a:xfrm>
            <a:off x="8861243" y="2149316"/>
            <a:ext cx="2887790" cy="369332"/>
          </a:xfrm>
          <a:prstGeom prst="rect">
            <a:avLst/>
          </a:prstGeom>
        </p:spPr>
        <p:txBody>
          <a:bodyPr wrap="square">
            <a:spAutoFit/>
          </a:bodyPr>
          <a:lstStyle/>
          <a:p>
            <a:r>
              <a:rPr lang="en-GB" dirty="0">
                <a:hlinkClick r:id="rId2"/>
              </a:rPr>
              <a:t>https://virtual-kubelet.io/</a:t>
            </a:r>
            <a:endParaRPr lang="en-GB" dirty="0"/>
          </a:p>
        </p:txBody>
      </p:sp>
    </p:spTree>
    <p:extLst>
      <p:ext uri="{BB962C8B-B14F-4D97-AF65-F5344CB8AC3E}">
        <p14:creationId xmlns:p14="http://schemas.microsoft.com/office/powerpoint/2010/main" val="1501107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876811"/>
            <a:ext cx="4458941" cy="2461123"/>
          </a:xfrm>
        </p:spPr>
        <p:txBody>
          <a:bodyPr/>
          <a:lstStyle/>
          <a:p>
            <a:r>
              <a:rPr lang="en-GB" sz="2400" b="0" dirty="0">
                <a:latin typeface="Segoe UI Light" panose="020B0502040204020203" pitchFamily="34" charset="0"/>
                <a:cs typeface="Segoe UI Light" panose="020B0502040204020203" pitchFamily="34" charset="0"/>
              </a:rPr>
              <a:t>Enables the standard Kubernetes </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Cluster </a:t>
            </a:r>
            <a:r>
              <a:rPr lang="en-GB" sz="2400" b="0" dirty="0" err="1">
                <a:latin typeface="Segoe UI Light" panose="020B0502040204020203" pitchFamily="34" charset="0"/>
                <a:cs typeface="Segoe UI Light" panose="020B0502040204020203" pitchFamily="34" charset="0"/>
              </a:rPr>
              <a:t>Autoscaler</a:t>
            </a:r>
            <a:r>
              <a:rPr lang="en-GB" sz="2400" b="0" dirty="0">
                <a:latin typeface="Segoe UI Light" panose="020B0502040204020203" pitchFamily="34" charset="0"/>
                <a:cs typeface="Segoe UI Light" panose="020B0502040204020203" pitchFamily="34" charset="0"/>
              </a:rPr>
              <a:t> (CA)</a:t>
            </a:r>
          </a:p>
          <a:p>
            <a:r>
              <a:rPr lang="en-GB" sz="2400" b="0" dirty="0">
                <a:latin typeface="Segoe UI Light" panose="020B0502040204020203" pitchFamily="34" charset="0"/>
                <a:cs typeface="Segoe UI Light" panose="020B0502040204020203" pitchFamily="34" charset="0"/>
              </a:rPr>
              <a:t>Leverages VM Scale Sets</a:t>
            </a:r>
          </a:p>
          <a:p>
            <a:r>
              <a:rPr lang="en-GB" sz="2400" b="0" dirty="0">
                <a:latin typeface="Segoe UI Light" panose="020B0502040204020203" pitchFamily="34" charset="0"/>
                <a:cs typeface="Segoe UI Light" panose="020B0502040204020203" pitchFamily="34" charset="0"/>
              </a:rPr>
              <a:t>Settable per node pool if using multiple pools</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4827555"/>
            <a:ext cx="4358851" cy="1386085"/>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6653482" y="677630"/>
            <a:ext cx="5094572" cy="369332"/>
          </a:xfrm>
          <a:prstGeom prst="rect">
            <a:avLst/>
          </a:prstGeom>
        </p:spPr>
        <p:txBody>
          <a:bodyPr wrap="square">
            <a:spAutoFit/>
          </a:bodyPr>
          <a:lstStyle/>
          <a:p>
            <a:r>
              <a:rPr lang="en-GB" dirty="0"/>
              <a:t>docs.microsoft.com/azure/aks/cluster-autoscaler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6038" y="604868"/>
            <a:ext cx="540068" cy="540068"/>
          </a:xfrm>
          <a:prstGeom prst="rect">
            <a:avLst/>
          </a:prstGeom>
        </p:spPr>
      </p:pic>
      <p:grpSp>
        <p:nvGrpSpPr>
          <p:cNvPr id="14" name="Group 13">
            <a:extLst>
              <a:ext uri="{FF2B5EF4-FFF2-40B4-BE49-F238E27FC236}">
                <a16:creationId xmlns:a16="http://schemas.microsoft.com/office/drawing/2014/main" id="{18DC924A-C18B-4C85-B7C0-CA3E741D7203}"/>
              </a:ext>
            </a:extLst>
          </p:cNvPr>
          <p:cNvGrpSpPr/>
          <p:nvPr/>
        </p:nvGrpSpPr>
        <p:grpSpPr>
          <a:xfrm>
            <a:off x="6183458" y="5055886"/>
            <a:ext cx="5395100" cy="1388587"/>
            <a:chOff x="5784750" y="5161804"/>
            <a:chExt cx="5395100" cy="1388587"/>
          </a:xfrm>
        </p:grpSpPr>
        <p:sp>
          <p:nvSpPr>
            <p:cNvPr id="11" name="Rectangle 10">
              <a:extLst>
                <a:ext uri="{FF2B5EF4-FFF2-40B4-BE49-F238E27FC236}">
                  <a16:creationId xmlns:a16="http://schemas.microsoft.com/office/drawing/2014/main" id="{F151D1EB-D58F-4D83-84AB-CD0DF3162BB2}"/>
                </a:ext>
              </a:extLst>
            </p:cNvPr>
            <p:cNvSpPr/>
            <p:nvPr/>
          </p:nvSpPr>
          <p:spPr>
            <a:xfrm>
              <a:off x="5784750" y="5161804"/>
              <a:ext cx="5395100" cy="138858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solidFill>
                    <a:schemeClr val="bg2"/>
                  </a:solidFill>
                </a:rPr>
                <a:t>Node Pool</a:t>
              </a:r>
            </a:p>
          </p:txBody>
        </p:sp>
        <p:pic>
          <p:nvPicPr>
            <p:cNvPr id="8" name="Graphic 7">
              <a:extLst>
                <a:ext uri="{FF2B5EF4-FFF2-40B4-BE49-F238E27FC236}">
                  <a16:creationId xmlns:a16="http://schemas.microsoft.com/office/drawing/2014/main" id="{402DF2DF-F056-48D2-A510-A08FCD934B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372" y="5327085"/>
              <a:ext cx="997500" cy="997500"/>
            </a:xfrm>
            <a:prstGeom prst="rect">
              <a:avLst/>
            </a:prstGeom>
          </p:spPr>
        </p:pic>
      </p:grpSp>
      <p:pic>
        <p:nvPicPr>
          <p:cNvPr id="16" name="Graphic 15">
            <a:extLst>
              <a:ext uri="{FF2B5EF4-FFF2-40B4-BE49-F238E27FC236}">
                <a16:creationId xmlns:a16="http://schemas.microsoft.com/office/drawing/2014/main" id="{1F72B3CC-6F53-40BA-9290-67B247EDF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387" y="5259557"/>
            <a:ext cx="920719" cy="920719"/>
          </a:xfrm>
          <a:prstGeom prst="rect">
            <a:avLst/>
          </a:prstGeom>
        </p:spPr>
      </p:pic>
      <p:pic>
        <p:nvPicPr>
          <p:cNvPr id="2050" name="Picture 2">
            <a:extLst>
              <a:ext uri="{FF2B5EF4-FFF2-40B4-BE49-F238E27FC236}">
                <a16:creationId xmlns:a16="http://schemas.microsoft.com/office/drawing/2014/main" id="{77B4D8D1-E2E5-430F-8CB1-F5AF0D0B2A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961" y="1510736"/>
            <a:ext cx="5953638" cy="31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204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ED80-C215-4007-9438-3D04B2482F2C}"/>
              </a:ext>
            </a:extLst>
          </p:cNvPr>
          <p:cNvSpPr>
            <a:spLocks noGrp="1"/>
          </p:cNvSpPr>
          <p:nvPr>
            <p:ph type="title"/>
          </p:nvPr>
        </p:nvSpPr>
        <p:spPr>
          <a:xfrm>
            <a:off x="457200" y="457200"/>
            <a:ext cx="4603315" cy="475989"/>
          </a:xfrm>
        </p:spPr>
        <p:txBody>
          <a:bodyPr/>
          <a:lstStyle/>
          <a:p>
            <a:r>
              <a:rPr lang="en-GB"/>
              <a:t>Additional Resources </a:t>
            </a:r>
            <a:endParaRPr lang="en-GB" dirty="0"/>
          </a:p>
        </p:txBody>
      </p:sp>
      <p:graphicFrame>
        <p:nvGraphicFramePr>
          <p:cNvPr id="10" name="Diagram 9">
            <a:extLst>
              <a:ext uri="{FF2B5EF4-FFF2-40B4-BE49-F238E27FC236}">
                <a16:creationId xmlns:a16="http://schemas.microsoft.com/office/drawing/2014/main" id="{D2ED5C09-2CFF-401E-B3EA-863B82067E8E}"/>
              </a:ext>
            </a:extLst>
          </p:cNvPr>
          <p:cNvGraphicFramePr/>
          <p:nvPr>
            <p:extLst>
              <p:ext uri="{D42A27DB-BD31-4B8C-83A1-F6EECF244321}">
                <p14:modId xmlns:p14="http://schemas.microsoft.com/office/powerpoint/2010/main" val="845675343"/>
              </p:ext>
            </p:extLst>
          </p:nvPr>
        </p:nvGraphicFramePr>
        <p:xfrm>
          <a:off x="1963539" y="2209799"/>
          <a:ext cx="8771136" cy="489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hlinkClick r:id="rId7"/>
            <a:extLst>
              <a:ext uri="{FF2B5EF4-FFF2-40B4-BE49-F238E27FC236}">
                <a16:creationId xmlns:a16="http://schemas.microsoft.com/office/drawing/2014/main" id="{04242588-D0B0-41FB-A23F-1D29A8F1E306}"/>
              </a:ext>
            </a:extLst>
          </p:cNvPr>
          <p:cNvSpPr/>
          <p:nvPr/>
        </p:nvSpPr>
        <p:spPr>
          <a:xfrm>
            <a:off x="1963539" y="1247775"/>
            <a:ext cx="8771136" cy="1347316"/>
          </a:xfrm>
          <a:prstGeom prst="rect">
            <a:avLst/>
          </a:prstGeom>
          <a:solidFill>
            <a:srgbClr val="4DB0FF"/>
          </a:solidFill>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 name="TextBox 6">
            <a:hlinkClick r:id="rId8"/>
            <a:extLst>
              <a:ext uri="{FF2B5EF4-FFF2-40B4-BE49-F238E27FC236}">
                <a16:creationId xmlns:a16="http://schemas.microsoft.com/office/drawing/2014/main" id="{A77AB342-5EA4-447C-9166-30C042BE1A9E}"/>
              </a:ext>
            </a:extLst>
          </p:cNvPr>
          <p:cNvSpPr txBox="1"/>
          <p:nvPr/>
        </p:nvSpPr>
        <p:spPr>
          <a:xfrm>
            <a:off x="1963539" y="1247775"/>
            <a:ext cx="8771136" cy="1347316"/>
          </a:xfrm>
          <a:prstGeom prst="rect">
            <a:avLst/>
          </a:prstGeom>
          <a:solidFill>
            <a:srgbClr val="4DB0FF"/>
          </a:solidFill>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rgbClr val="F7F7F7"/>
                </a:solidFill>
              </a:rPr>
              <a:t>Kubernetes Learning Path </a:t>
            </a:r>
          </a:p>
        </p:txBody>
      </p:sp>
    </p:spTree>
    <p:extLst>
      <p:ext uri="{BB962C8B-B14F-4D97-AF65-F5344CB8AC3E}">
        <p14:creationId xmlns:p14="http://schemas.microsoft.com/office/powerpoint/2010/main" val="3541009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2192000" cy="898525"/>
          </a:xfrm>
        </p:spPr>
        <p:txBody>
          <a:bodyPr>
            <a:normAutofit/>
          </a:bodyPr>
          <a:lstStyle/>
          <a:p>
            <a:pPr algn="ctr"/>
            <a:r>
              <a:rPr lang="en-US" dirty="0">
                <a:solidFill>
                  <a:schemeClr val="accent1"/>
                </a:solidFill>
                <a:latin typeface="Segoe UI Semibold" panose="020B0702040204020203" pitchFamily="34" charset="0"/>
                <a:cs typeface="Segoe UI Semibold" panose="020B0702040204020203" pitchFamily="34" charset="0"/>
              </a:rPr>
              <a:t>Kubernetes</a:t>
            </a:r>
            <a:r>
              <a:rPr lang="en-US" dirty="0">
                <a:solidFill>
                  <a:schemeClr val="tx1"/>
                </a:solidFill>
              </a:rPr>
              <a:t> - production grade orchestration</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190317-FE67-41D8-A9BF-FCA279F0EA26}"/>
              </a:ext>
            </a:extLst>
          </p:cNvPr>
          <p:cNvSpPr>
            <a:spLocks noGrp="1"/>
          </p:cNvSpPr>
          <p:nvPr>
            <p:ph type="title"/>
          </p:nvPr>
        </p:nvSpPr>
        <p:spPr>
          <a:xfrm>
            <a:off x="819150" y="2357359"/>
            <a:ext cx="10553700" cy="2143282"/>
          </a:xfrm>
        </p:spPr>
        <p:txBody>
          <a:bodyPr anchor="ctr"/>
          <a:lstStyle/>
          <a:p>
            <a:pPr algn="ctr"/>
            <a:r>
              <a:rPr lang="en-GB" sz="13800" dirty="0">
                <a:solidFill>
                  <a:srgbClr val="2A2A2A"/>
                </a:solidFill>
              </a:rPr>
              <a:t>THANK YOU</a:t>
            </a:r>
          </a:p>
        </p:txBody>
      </p:sp>
    </p:spTree>
    <p:extLst>
      <p:ext uri="{BB962C8B-B14F-4D97-AF65-F5344CB8AC3E}">
        <p14:creationId xmlns:p14="http://schemas.microsoft.com/office/powerpoint/2010/main" val="27637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a:xfrm>
            <a:off x="473102" y="1257300"/>
            <a:ext cx="11261697" cy="3813464"/>
          </a:xfrm>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Minor refresh, </a:t>
            </a:r>
            <a:r>
              <a:rPr lang="en-GB" dirty="0" err="1"/>
              <a:t>ConfigMaps</a:t>
            </a:r>
            <a:r>
              <a:rPr lang="en-GB" dirty="0"/>
              <a:t> and service mesh</a:t>
            </a:r>
          </a:p>
          <a:p>
            <a:pPr>
              <a:spcBef>
                <a:spcPts val="600"/>
              </a:spcBef>
            </a:pPr>
            <a:r>
              <a:rPr lang="en-GB" sz="2000" dirty="0"/>
              <a:t>1.5 </a:t>
            </a:r>
            <a:r>
              <a:rPr lang="en-GB" dirty="0"/>
              <a:t>– 	Added Operators &amp; CRD, removed Dev Spaces and some minor refreshes</a:t>
            </a:r>
          </a:p>
          <a:p>
            <a:pPr>
              <a:spcBef>
                <a:spcPts val="600"/>
              </a:spcBef>
            </a:pPr>
            <a:r>
              <a:rPr lang="en-GB" sz="2000" dirty="0"/>
              <a:t>1.6 </a:t>
            </a:r>
            <a:r>
              <a:rPr lang="en-GB" dirty="0"/>
              <a:t>–  	Removed Docker references, added </a:t>
            </a:r>
            <a:r>
              <a:rPr lang="en-GB" dirty="0" err="1"/>
              <a:t>GitOps</a:t>
            </a:r>
            <a:r>
              <a:rPr lang="en-GB" dirty="0"/>
              <a:t> &amp; </a:t>
            </a:r>
            <a:r>
              <a:rPr lang="en-GB" dirty="0" err="1"/>
              <a:t>Dapr</a:t>
            </a:r>
            <a:r>
              <a:rPr lang="en-GB" dirty="0"/>
              <a:t>, general update</a:t>
            </a:r>
            <a:endParaRPr lang="en-GB" sz="2000" dirty="0"/>
          </a:p>
        </p:txBody>
      </p:sp>
    </p:spTree>
    <p:extLst>
      <p:ext uri="{BB962C8B-B14F-4D97-AF65-F5344CB8AC3E}">
        <p14:creationId xmlns:p14="http://schemas.microsoft.com/office/powerpoint/2010/main" val="165783161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Azure18_AzureDevPowerPoint_16x9</Template>
  <TotalTime>0</TotalTime>
  <Words>7267</Words>
  <Application>Microsoft Office PowerPoint</Application>
  <PresentationFormat>Widescreen</PresentationFormat>
  <Paragraphs>1531</Paragraphs>
  <Slides>91</Slides>
  <Notes>15</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91</vt:i4>
      </vt:variant>
    </vt:vector>
  </HeadingPairs>
  <TitlesOfParts>
    <vt:vector size="107" baseType="lpstr">
      <vt:lpstr>Arial</vt:lpstr>
      <vt:lpstr>Calibri</vt:lpstr>
      <vt:lpstr>Consolas</vt:lpstr>
      <vt:lpstr>Roboto</vt:lpstr>
      <vt:lpstr>Segoe Pro</vt:lpstr>
      <vt:lpstr>Segoe Pro Semibold</vt:lpstr>
      <vt:lpstr>Segoe Semibold</vt:lpstr>
      <vt:lpstr>Segoe UI</vt:lpstr>
      <vt:lpstr>Segoe UI Light</vt:lpstr>
      <vt:lpstr>Segoe UI Semibold</vt:lpstr>
      <vt:lpstr>Segoe UI Semilight</vt:lpstr>
      <vt:lpstr>Ubuntu Mono</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PowerPoint Presentation</vt:lpstr>
      <vt:lpstr>Introduction To  Kubernetes</vt:lpstr>
      <vt:lpstr>What is Cloud Native?</vt:lpstr>
      <vt:lpstr>The need for orchestration</vt:lpstr>
      <vt:lpstr>The need for orchestration</vt:lpstr>
      <vt:lpstr>Kubernetes - production grade orchestration</vt:lpstr>
      <vt:lpstr>The elements of orchestration</vt:lpstr>
      <vt:lpstr>Why Choose Kubernetes?</vt:lpstr>
      <vt:lpstr>Kubernetes – A Modern Orchestrator </vt:lpstr>
      <vt:lpstr>Core Concepts and Terms</vt:lpstr>
      <vt:lpstr>Highly Simplified Architecture</vt:lpstr>
      <vt:lpstr>Internal Architecture</vt:lpstr>
      <vt:lpstr>Highly Extensible / Unopinionated </vt:lpstr>
      <vt:lpstr>Core Components</vt:lpstr>
      <vt:lpstr>Pods</vt:lpstr>
      <vt:lpstr>Deployments &amp; Replica Sets</vt:lpstr>
      <vt:lpstr>Services</vt:lpstr>
      <vt:lpstr>Services – Simplified Illustration </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Dashboard</vt:lpstr>
      <vt:lpstr>Kubernetes Object Management</vt:lpstr>
      <vt:lpstr>Introduction to the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Liveness &amp; Readiness Probes</vt:lpstr>
      <vt:lpstr>Commands &amp; Arguments</vt:lpstr>
      <vt:lpstr>Beyond The Basics</vt:lpstr>
      <vt:lpstr>Service Mesh</vt:lpstr>
      <vt:lpstr>Kubernetes Ecosystem – Many Projects</vt:lpstr>
      <vt:lpstr>The Kubernetes API</vt:lpstr>
      <vt:lpstr>Additional Network Services</vt:lpstr>
      <vt:lpstr>Ingress</vt:lpstr>
      <vt:lpstr>External DNS</vt:lpstr>
      <vt:lpstr>Cert Manager</vt:lpstr>
      <vt:lpstr>Putting It All Together </vt:lpstr>
      <vt:lpstr>Debugging and Troubleshooting Workloads</vt:lpstr>
      <vt:lpstr>Describing Objects</vt:lpstr>
      <vt:lpstr>Container Logs</vt:lpstr>
      <vt:lpstr>Get Shell Access</vt:lpstr>
      <vt:lpstr>Advanced Pod Configuration</vt:lpstr>
      <vt:lpstr>Deeper Dive on Manifests</vt:lpstr>
      <vt:lpstr>Init Containers</vt:lpstr>
      <vt:lpstr>Node Selector</vt:lpstr>
      <vt:lpstr>Affinity and Taints</vt:lpstr>
      <vt:lpstr>Sidecars</vt:lpstr>
      <vt:lpstr>Scaling</vt:lpstr>
      <vt:lpstr>Manually Scaling</vt:lpstr>
      <vt:lpstr>Horizontal Pod Autoscaler (HPA)</vt:lpstr>
      <vt:lpstr>Cluster Autoscaler (CA)</vt:lpstr>
      <vt:lpstr>Extending Kubernetes</vt:lpstr>
      <vt:lpstr>Custom Resources Definitions (CRDs)</vt:lpstr>
      <vt:lpstr>Operators</vt:lpstr>
      <vt:lpstr>DevOps</vt:lpstr>
      <vt:lpstr>Common DevOps Containers Lifecycle</vt:lpstr>
      <vt:lpstr>GitOps</vt:lpstr>
      <vt:lpstr>Cluster Isolation Patterns: Physical Isolation</vt:lpstr>
      <vt:lpstr>Cluster Isolation Patterns: Logical Isolation</vt:lpstr>
      <vt:lpstr>Helm</vt:lpstr>
      <vt:lpstr>Helm – The Basics</vt:lpstr>
      <vt:lpstr>Azure Kubernetes Service</vt:lpstr>
      <vt:lpstr>Managed Kubernetes on Azure – AKS</vt:lpstr>
      <vt:lpstr>AKS Networking Models</vt:lpstr>
      <vt:lpstr>AKS Advanced Networking</vt:lpstr>
      <vt:lpstr>Azure Active Directory</vt:lpstr>
      <vt:lpstr>‘HTTP application routing’ Add-On</vt:lpstr>
      <vt:lpstr>‘Monitoring’ Add-On</vt:lpstr>
      <vt:lpstr>Dapr</vt:lpstr>
      <vt:lpstr>AKS Virtual Nodes</vt:lpstr>
      <vt:lpstr>Cluster Auto Scaler</vt:lpstr>
      <vt:lpstr>Additional Resources </vt:lpstr>
      <vt:lpstr>THANK YOU</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
  <cp:keywords>kubernetes, k8s, aks</cp:keywords>
  <dc:description/>
  <cp:lastModifiedBy/>
  <cp:revision>1</cp:revision>
  <dcterms:created xsi:type="dcterms:W3CDTF">2019-03-06T22:24:27Z</dcterms:created>
  <dcterms:modified xsi:type="dcterms:W3CDTF">2022-02-01T12:34:47Z</dcterms:modified>
  <cp:category/>
</cp:coreProperties>
</file>